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84775"/>
  <p:notesSz cx="7010400" cy="9296400"/>
  <p:embeddedFontLst>
    <p:embeddedFont>
      <p:font typeface="Cabin" pitchFamily="2" charset="77"/>
      <p:regular r:id="rId14"/>
      <p:bold r:id="rId15"/>
      <p:italic r:id="rId16"/>
      <p:boldItalic r:id="rId17"/>
    </p:embeddedFont>
    <p:embeddedFont>
      <p:font typeface="Gill Sans" panose="020B0502020104020203" pitchFamily="34" charset="-79"/>
      <p:regular r:id="rId18"/>
      <p:bold r:id="rId19"/>
    </p:embeddedFont>
    <p:embeddedFont>
      <p:font typeface="Play"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SP/jsSk4TP+40dMoL2Tiqup+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8"/>
    <p:restoredTop sz="94686"/>
  </p:normalViewPr>
  <p:slideViewPr>
    <p:cSldViewPr snapToGrid="0">
      <p:cViewPr varScale="1">
        <p:scale>
          <a:sx n="95" d="100"/>
          <a:sy n="95" d="100"/>
        </p:scale>
        <p:origin x="184" y="984"/>
      </p:cViewPr>
      <p:guideLst>
        <p:guide orient="horz" pos="163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SzPts val="1400"/>
              <a:buNone/>
            </a:pPr>
            <a:endParaRPr/>
          </a:p>
        </p:txBody>
      </p:sp>
      <p:sp>
        <p:nvSpPr>
          <p:cNvPr id="115" name="Google Shape;115;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815"/>
              </a:spcBef>
              <a:spcAft>
                <a:spcPts val="0"/>
              </a:spcAft>
              <a:buSzPts val="1400"/>
              <a:buNone/>
            </a:pPr>
            <a:endParaRPr>
              <a:solidFill>
                <a:srgbClr val="000000"/>
              </a:solidFill>
            </a:endParaRPr>
          </a:p>
        </p:txBody>
      </p:sp>
      <p:sp>
        <p:nvSpPr>
          <p:cNvPr id="192" name="Google Shape;192;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0"/>
              </a:spcBef>
              <a:spcAft>
                <a:spcPts val="0"/>
              </a:spcAft>
              <a:buSzPts val="1400"/>
              <a:buNone/>
            </a:pPr>
            <a:endParaRPr>
              <a:solidFill>
                <a:srgbClr val="000000"/>
              </a:solidFill>
            </a:endParaRPr>
          </a:p>
          <a:p>
            <a:pPr marL="0" lvl="0" indent="0" algn="l" rtl="0">
              <a:lnSpc>
                <a:spcPct val="115000"/>
              </a:lnSpc>
              <a:spcBef>
                <a:spcPts val="0"/>
              </a:spcBef>
              <a:spcAft>
                <a:spcPts val="0"/>
              </a:spcAft>
              <a:buSzPts val="1400"/>
              <a:buNone/>
            </a:pPr>
            <a:endParaRPr>
              <a:solidFill>
                <a:srgbClr val="000000"/>
              </a:solidFill>
            </a:endParaRPr>
          </a:p>
          <a:p>
            <a:pPr marL="0" lvl="0" indent="0" algn="l" rtl="0">
              <a:lnSpc>
                <a:spcPct val="115000"/>
              </a:lnSpc>
              <a:spcBef>
                <a:spcPts val="0"/>
              </a:spcBef>
              <a:spcAft>
                <a:spcPts val="0"/>
              </a:spcAft>
              <a:buSzPts val="1400"/>
              <a:buNone/>
            </a:pP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 </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These “non-peace-and-conflict” issues include:</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 </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1)    Income generation, livelihood enhancement, and alternative livelihoods</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2)    Market development and capacity building in finance and business</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3)    Water infrastructure development (pans, dams, small-scale irrigation)</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4)    Increased representation of women</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5)    Better access to health and education for children</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6)    Improved agricultural techniques</a:t>
            </a:r>
            <a:endParaRPr>
              <a:solidFill>
                <a:srgbClr val="000000"/>
              </a:solidFill>
            </a:endParaRPr>
          </a:p>
          <a:p>
            <a:pPr marL="465887" lvl="0" indent="-310591" algn="l" rtl="0">
              <a:lnSpc>
                <a:spcPct val="115000"/>
              </a:lnSpc>
              <a:spcBef>
                <a:spcPts val="0"/>
              </a:spcBef>
              <a:spcAft>
                <a:spcPts val="0"/>
              </a:spcAft>
              <a:buSzPts val="1200"/>
              <a:buFont typeface="Calibri"/>
              <a:buChar char="•"/>
            </a:pPr>
            <a:r>
              <a:rPr lang="en-US">
                <a:solidFill>
                  <a:srgbClr val="000000"/>
                </a:solidFill>
              </a:rPr>
              <a:t>7)    Better rangeland management</a:t>
            </a:r>
            <a:endParaRPr>
              <a:solidFill>
                <a:srgbClr val="000000"/>
              </a:solidFill>
            </a:endParaRPr>
          </a:p>
          <a:p>
            <a:pPr marL="465887" lvl="0" indent="-234874" algn="l" rtl="0">
              <a:lnSpc>
                <a:spcPct val="100000"/>
              </a:lnSpc>
              <a:spcBef>
                <a:spcPts val="0"/>
              </a:spcBef>
              <a:spcAft>
                <a:spcPts val="0"/>
              </a:spcAft>
              <a:buSzPts val="1600"/>
              <a:buNone/>
            </a:pPr>
            <a:endParaRPr>
              <a:solidFill>
                <a:srgbClr val="000000"/>
              </a:solidFill>
            </a:endParaRPr>
          </a:p>
          <a:p>
            <a:pPr marL="465887" lvl="0" indent="-310591" algn="l" rtl="0">
              <a:lnSpc>
                <a:spcPct val="100000"/>
              </a:lnSpc>
              <a:spcBef>
                <a:spcPts val="0"/>
              </a:spcBef>
              <a:spcAft>
                <a:spcPts val="0"/>
              </a:spcAft>
              <a:buSzPts val="1200"/>
              <a:buFont typeface="Calibri"/>
              <a:buChar char="•"/>
            </a:pPr>
            <a:r>
              <a:rPr lang="en-US">
                <a:solidFill>
                  <a:srgbClr val="000000"/>
                </a:solidFill>
              </a:rPr>
              <a:t>Peace committees and local communities are actively interested in expanding their sphere of activities to include livelihood enhancement (e.g., livestock trading), alternative livelihoods/income-generating activities, and capacity building for women and youth.</a:t>
            </a:r>
            <a:endParaRPr>
              <a:solidFill>
                <a:srgbClr val="000000"/>
              </a:solidFill>
            </a:endParaRPr>
          </a:p>
          <a:p>
            <a:pPr marL="0" lvl="0" indent="0" algn="l" rtl="0">
              <a:lnSpc>
                <a:spcPct val="100000"/>
              </a:lnSpc>
              <a:spcBef>
                <a:spcPts val="815"/>
              </a:spcBef>
              <a:spcAft>
                <a:spcPts val="0"/>
              </a:spcAft>
              <a:buSzPts val="1400"/>
              <a:buNone/>
            </a:pPr>
            <a:endParaRPr>
              <a:solidFill>
                <a:srgbClr val="000000"/>
              </a:solidFill>
            </a:endParaRPr>
          </a:p>
          <a:p>
            <a:pPr marL="0" lvl="0" indent="0" algn="l" rtl="0">
              <a:lnSpc>
                <a:spcPct val="100000"/>
              </a:lnSpc>
              <a:spcBef>
                <a:spcPts val="815"/>
              </a:spcBef>
              <a:spcAft>
                <a:spcPts val="0"/>
              </a:spcAft>
              <a:buClr>
                <a:schemeClr val="dk1"/>
              </a:buClr>
              <a:buSzPts val="1100"/>
              <a:buNone/>
            </a:pPr>
            <a:endParaRPr>
              <a:solidFill>
                <a:srgbClr val="000000"/>
              </a:solidFill>
            </a:endParaRPr>
          </a:p>
          <a:p>
            <a:pPr marL="465887" lvl="0" indent="-310591" algn="l" rtl="0">
              <a:lnSpc>
                <a:spcPct val="100000"/>
              </a:lnSpc>
              <a:spcBef>
                <a:spcPts val="815"/>
              </a:spcBef>
              <a:spcAft>
                <a:spcPts val="0"/>
              </a:spcAft>
              <a:buSzPts val="1200"/>
              <a:buFont typeface="Calibri"/>
              <a:buChar char="•"/>
            </a:pPr>
            <a:r>
              <a:rPr lang="en-US">
                <a:solidFill>
                  <a:srgbClr val="000000"/>
                </a:solidFill>
              </a:rPr>
              <a:t>Communities in the project areas recognize that their accomplishments in peacebuilding are only sustainable with increased livelihood security and resilience.</a:t>
            </a:r>
            <a:endParaRPr>
              <a:solidFill>
                <a:srgbClr val="000000"/>
              </a:solidFill>
            </a:endParaRPr>
          </a:p>
          <a:p>
            <a:pPr marL="0" lvl="0" indent="0" algn="l" rtl="0">
              <a:lnSpc>
                <a:spcPct val="100000"/>
              </a:lnSpc>
              <a:spcBef>
                <a:spcPts val="815"/>
              </a:spcBef>
              <a:spcAft>
                <a:spcPts val="0"/>
              </a:spcAft>
              <a:buClr>
                <a:schemeClr val="dk1"/>
              </a:buClr>
              <a:buSzPts val="1100"/>
              <a:buNone/>
            </a:pPr>
            <a:endParaRPr sz="1600">
              <a:solidFill>
                <a:schemeClr val="accent3"/>
              </a:solidFill>
              <a:latin typeface="Cabin"/>
              <a:ea typeface="Cabin"/>
              <a:cs typeface="Cabin"/>
              <a:sym typeface="Cabin"/>
            </a:endParaRPr>
          </a:p>
          <a:p>
            <a:pPr marL="0" lvl="0" indent="0" algn="l" rtl="0">
              <a:lnSpc>
                <a:spcPct val="100000"/>
              </a:lnSpc>
              <a:spcBef>
                <a:spcPts val="815"/>
              </a:spcBef>
              <a:spcAft>
                <a:spcPts val="0"/>
              </a:spcAft>
              <a:buSzPts val="1400"/>
              <a:buNone/>
            </a:pPr>
            <a:endParaRPr/>
          </a:p>
        </p:txBody>
      </p:sp>
      <p:sp>
        <p:nvSpPr>
          <p:cNvPr id="200" name="Google Shape;200;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None/>
            </a:pPr>
            <a:r>
              <a:rPr lang="en-US"/>
              <a:t>The arid and semi-arid lands (ASAL) along the borders between Kenya and its neighbors have been afflicted for many years by conflict among pastoralists and agropastoralists from diverse ethnicities and clans. Recurrent drought, authoritarian governance, political marginalization, resource scarcity and, in some places, violent extremism, have combined to destabilize communities and impede economic development. PEACE III is a US$20 million United States Agency for International Development (USAID) cooperative agreement that responds to these challenges by strengthening the management of conflict along the Kenya/Somalia, Kenya/Ethiopia, Kenya/South Sudan and Kenya/Uganda borders. Implemented by Pact in partnership with Mercy Corps from 2014 through 2019, PEACE III promotes stability in the region by strengthening the relationship between communities and local governments in cross-border areas and improving the ability of regional and national institutions to respond rapidly and effectively to conflict.</a:t>
            </a:r>
            <a:endParaRPr/>
          </a:p>
          <a:p>
            <a:pPr marL="0" lvl="0" indent="0" algn="l" rtl="0">
              <a:lnSpc>
                <a:spcPct val="100000"/>
              </a:lnSpc>
              <a:spcBef>
                <a:spcPts val="0"/>
              </a:spcBef>
              <a:spcAft>
                <a:spcPts val="0"/>
              </a:spcAft>
              <a:buSzPts val="1400"/>
              <a:buNone/>
            </a:pPr>
            <a:endParaRPr/>
          </a:p>
        </p:txBody>
      </p:sp>
      <p:sp>
        <p:nvSpPr>
          <p:cNvPr id="123" name="Google Shape;123;p2: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4bb8d6203_0_106:notes"/>
          <p:cNvSpPr>
            <a:spLocks noGrp="1" noRot="1" noChangeAspect="1"/>
          </p:cNvSpPr>
          <p:nvPr>
            <p:ph type="sldImg" idx="2"/>
          </p:nvPr>
        </p:nvSpPr>
        <p:spPr>
          <a:xfrm>
            <a:off x="431800" y="696913"/>
            <a:ext cx="61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04bb8d6203_0_10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a:t>https://usaid.maps.arcgis.com/apps/Cascade/index.html?appid=d201dc53eb9f401c910be1f217c10b05</a:t>
            </a:r>
            <a:endParaRPr/>
          </a:p>
        </p:txBody>
      </p:sp>
      <p:sp>
        <p:nvSpPr>
          <p:cNvPr id="139" name="Google Shape;139;g304bb8d6203_0_106: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US"/>
              <a:t>Essence of the project was developing relationships between institutions and key peace actors.  That network of relationships contributed to conflict prevention and peace building.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None/>
            </a:pPr>
            <a:r>
              <a:rPr lang="en-US" sz="1000" i="1">
                <a:solidFill>
                  <a:srgbClr val="222222"/>
                </a:solidFill>
                <a:latin typeface="Arial"/>
                <a:ea typeface="Arial"/>
                <a:cs typeface="Arial"/>
                <a:sym typeface="Arial"/>
              </a:rPr>
              <a:t>IF communities and local government are aware of the links between conflict and climate change, and engage in processes that strengthen the peaceful management of communal resources THEN capacities to cope with climate change will be strengthened. </a:t>
            </a:r>
            <a:endParaRPr sz="1000" i="1">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IGAD signs the MOU that gives Mercy Corps the ability to interact with the various actors.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6" name="Google Shape;146;p4: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5: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815"/>
              </a:spcBef>
              <a:spcAft>
                <a:spcPts val="0"/>
              </a:spcAft>
              <a:buSzPts val="1400"/>
              <a:buNone/>
            </a:pPr>
            <a:endParaRPr>
              <a:solidFill>
                <a:srgbClr val="000000"/>
              </a:solidFill>
            </a:endParaRPr>
          </a:p>
        </p:txBody>
      </p:sp>
      <p:sp>
        <p:nvSpPr>
          <p:cNvPr id="165" name="Google Shape;165;p6: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815"/>
              </a:spcBef>
              <a:spcAft>
                <a:spcPts val="0"/>
              </a:spcAft>
              <a:buSzPts val="1400"/>
              <a:buNone/>
            </a:pPr>
            <a:endParaRPr>
              <a:solidFill>
                <a:srgbClr val="000000"/>
              </a:solidFill>
            </a:endParaRPr>
          </a:p>
        </p:txBody>
      </p:sp>
      <p:sp>
        <p:nvSpPr>
          <p:cNvPr id="184" name="Google Shape;184;p8: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
        <p:cNvGrpSpPr/>
        <p:nvPr/>
      </p:nvGrpSpPr>
      <p:grpSpPr>
        <a:xfrm>
          <a:off x="0" y="0"/>
          <a:ext cx="0" cy="0"/>
          <a:chOff x="0" y="0"/>
          <a:chExt cx="0" cy="0"/>
        </a:xfrm>
      </p:grpSpPr>
      <p:sp>
        <p:nvSpPr>
          <p:cNvPr id="16" name="Google Shape;16;g304bb8d6203_0_6"/>
          <p:cNvSpPr txBox="1">
            <a:spLocks noGrp="1"/>
          </p:cNvSpPr>
          <p:nvPr>
            <p:ph type="title"/>
          </p:nvPr>
        </p:nvSpPr>
        <p:spPr>
          <a:xfrm>
            <a:off x="629841" y="345652"/>
            <a:ext cx="2949300" cy="1209900"/>
          </a:xfrm>
          <a:prstGeom prst="rect">
            <a:avLst/>
          </a:prstGeom>
          <a:noFill/>
          <a:ln>
            <a:noFill/>
          </a:ln>
        </p:spPr>
        <p:txBody>
          <a:bodyPr spcFirstLastPara="1" wrap="square" lIns="68750" tIns="34375" rIns="68750" bIns="343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g304bb8d6203_0_6"/>
          <p:cNvSpPr>
            <a:spLocks noGrp="1"/>
          </p:cNvSpPr>
          <p:nvPr>
            <p:ph type="pic" idx="2"/>
          </p:nvPr>
        </p:nvSpPr>
        <p:spPr>
          <a:xfrm>
            <a:off x="3887391" y="746512"/>
            <a:ext cx="4629300" cy="3684600"/>
          </a:xfrm>
          <a:prstGeom prst="rect">
            <a:avLst/>
          </a:prstGeom>
          <a:noFill/>
          <a:ln>
            <a:noFill/>
          </a:ln>
        </p:spPr>
      </p:sp>
      <p:sp>
        <p:nvSpPr>
          <p:cNvPr id="18" name="Google Shape;18;g304bb8d6203_0_6"/>
          <p:cNvSpPr txBox="1">
            <a:spLocks noGrp="1"/>
          </p:cNvSpPr>
          <p:nvPr>
            <p:ph type="body" idx="1"/>
          </p:nvPr>
        </p:nvSpPr>
        <p:spPr>
          <a:xfrm>
            <a:off x="629841" y="1555433"/>
            <a:ext cx="2949300" cy="2881500"/>
          </a:xfrm>
          <a:prstGeom prst="rect">
            <a:avLst/>
          </a:prstGeom>
          <a:noFill/>
          <a:ln>
            <a:noFill/>
          </a:ln>
        </p:spPr>
        <p:txBody>
          <a:bodyPr spcFirstLastPara="1" wrap="square" lIns="68750" tIns="34375" rIns="68750" bIns="343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 name="Google Shape;19;g304bb8d6203_0_6"/>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 name="Google Shape;20;g304bb8d6203_0_6"/>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g304bb8d6203_0_6"/>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g304bb8d6203_0_63"/>
          <p:cNvSpPr txBox="1">
            <a:spLocks noGrp="1"/>
          </p:cNvSpPr>
          <p:nvPr>
            <p:ph type="title"/>
          </p:nvPr>
        </p:nvSpPr>
        <p:spPr>
          <a:xfrm>
            <a:off x="628650" y="276041"/>
            <a:ext cx="7886700" cy="1002300"/>
          </a:xfrm>
          <a:prstGeom prst="rect">
            <a:avLst/>
          </a:prstGeom>
          <a:noFill/>
          <a:ln>
            <a:noFill/>
          </a:ln>
        </p:spPr>
        <p:txBody>
          <a:bodyPr spcFirstLastPara="1" wrap="square" lIns="68750" tIns="34375" rIns="68750" bIns="343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g304bb8d6203_0_63"/>
          <p:cNvSpPr txBox="1">
            <a:spLocks noGrp="1"/>
          </p:cNvSpPr>
          <p:nvPr>
            <p:ph type="body" idx="1"/>
          </p:nvPr>
        </p:nvSpPr>
        <p:spPr>
          <a:xfrm rot="5400000">
            <a:off x="2927100" y="-918244"/>
            <a:ext cx="3289800" cy="78867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g304bb8d6203_0_63"/>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g304bb8d6203_0_63"/>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g304bb8d6203_0_63"/>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g304bb8d6203_0_69"/>
          <p:cNvSpPr txBox="1">
            <a:spLocks noGrp="1"/>
          </p:cNvSpPr>
          <p:nvPr>
            <p:ph type="title"/>
          </p:nvPr>
        </p:nvSpPr>
        <p:spPr>
          <a:xfrm rot="5400000">
            <a:off x="5332650" y="1487141"/>
            <a:ext cx="4393800" cy="1971600"/>
          </a:xfrm>
          <a:prstGeom prst="rect">
            <a:avLst/>
          </a:prstGeom>
          <a:noFill/>
          <a:ln>
            <a:noFill/>
          </a:ln>
        </p:spPr>
        <p:txBody>
          <a:bodyPr spcFirstLastPara="1" wrap="square" lIns="68750" tIns="34375" rIns="68750" bIns="343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g304bb8d6203_0_69"/>
          <p:cNvSpPr txBox="1">
            <a:spLocks noGrp="1"/>
          </p:cNvSpPr>
          <p:nvPr>
            <p:ph type="body" idx="1"/>
          </p:nvPr>
        </p:nvSpPr>
        <p:spPr>
          <a:xfrm rot="5400000">
            <a:off x="1332075" y="-427459"/>
            <a:ext cx="4393800" cy="58008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g304bb8d6203_0_69"/>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g304bb8d6203_0_69"/>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g304bb8d6203_0_69"/>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ver - Full Red">
  <p:cSld name="2_Cover - Full Red">
    <p:bg>
      <p:bgPr>
        <a:solidFill>
          <a:srgbClr val="BA0C2F"/>
        </a:solidFill>
        <a:effectLst/>
      </p:bgPr>
    </p:bg>
    <p:spTree>
      <p:nvGrpSpPr>
        <p:cNvPr id="1" name="Shape 84"/>
        <p:cNvGrpSpPr/>
        <p:nvPr/>
      </p:nvGrpSpPr>
      <p:grpSpPr>
        <a:xfrm>
          <a:off x="0" y="0"/>
          <a:ext cx="0" cy="0"/>
          <a:chOff x="0" y="0"/>
          <a:chExt cx="0" cy="0"/>
        </a:xfrm>
      </p:grpSpPr>
      <p:sp>
        <p:nvSpPr>
          <p:cNvPr id="85" name="Google Shape;85;g304bb8d6203_0_75"/>
          <p:cNvSpPr txBox="1">
            <a:spLocks noGrp="1"/>
          </p:cNvSpPr>
          <p:nvPr>
            <p:ph type="dt" idx="10"/>
          </p:nvPr>
        </p:nvSpPr>
        <p:spPr>
          <a:xfrm>
            <a:off x="152400" y="4907420"/>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04bb8d6203_0_75"/>
          <p:cNvSpPr txBox="1">
            <a:spLocks noGrp="1"/>
          </p:cNvSpPr>
          <p:nvPr>
            <p:ph type="ftr" idx="11"/>
          </p:nvPr>
        </p:nvSpPr>
        <p:spPr>
          <a:xfrm>
            <a:off x="3124200" y="4907420"/>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04bb8d6203_0_75"/>
          <p:cNvSpPr txBox="1">
            <a:spLocks noGrp="1"/>
          </p:cNvSpPr>
          <p:nvPr>
            <p:ph type="sldNum" idx="12"/>
          </p:nvPr>
        </p:nvSpPr>
        <p:spPr>
          <a:xfrm>
            <a:off x="6858000" y="4907420"/>
            <a:ext cx="2133600" cy="184800"/>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1pPr>
            <a:lvl2pPr marL="0" lvl="1"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2pPr>
            <a:lvl3pPr marL="0" lvl="2"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3pPr>
            <a:lvl4pPr marL="0" lvl="3"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4pPr>
            <a:lvl5pPr marL="0" lvl="4"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5pPr>
            <a:lvl6pPr marL="0" lvl="5"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6pPr>
            <a:lvl7pPr marL="0" lvl="6"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7pPr>
            <a:lvl8pPr marL="0" lvl="7"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8pPr>
            <a:lvl9pPr marL="0" lvl="8" indent="0" algn="r">
              <a:lnSpc>
                <a:spcPct val="100000"/>
              </a:lnSpc>
              <a:spcBef>
                <a:spcPts val="0"/>
              </a:spcBef>
              <a:spcAft>
                <a:spcPts val="0"/>
              </a:spcAft>
              <a:buSzPts val="600"/>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g304bb8d6203_0_75"/>
          <p:cNvSpPr txBox="1">
            <a:spLocks noGrp="1"/>
          </p:cNvSpPr>
          <p:nvPr>
            <p:ph type="ctrTitle"/>
          </p:nvPr>
        </p:nvSpPr>
        <p:spPr>
          <a:xfrm>
            <a:off x="685800" y="1613041"/>
            <a:ext cx="5486400" cy="1209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304bb8d6203_0_75"/>
          <p:cNvSpPr txBox="1">
            <a:spLocks noGrp="1"/>
          </p:cNvSpPr>
          <p:nvPr>
            <p:ph type="subTitle" idx="1"/>
          </p:nvPr>
        </p:nvSpPr>
        <p:spPr>
          <a:xfrm>
            <a:off x="685800" y="3110865"/>
            <a:ext cx="3429000" cy="120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800">
                <a:solidFill>
                  <a:srgbClr val="FFFFFF"/>
                </a:solidFill>
              </a:defRPr>
            </a:lvl1pPr>
            <a:lvl2pPr lvl="1" algn="ctr">
              <a:lnSpc>
                <a:spcPct val="100000"/>
              </a:lnSpc>
              <a:spcBef>
                <a:spcPts val="800"/>
              </a:spcBef>
              <a:spcAft>
                <a:spcPts val="0"/>
              </a:spcAft>
              <a:buSzPts val="1600"/>
              <a:buNone/>
              <a:defRPr>
                <a:solidFill>
                  <a:srgbClr val="888888"/>
                </a:solidFill>
              </a:defRPr>
            </a:lvl2pPr>
            <a:lvl3pPr lvl="2" algn="ctr">
              <a:lnSpc>
                <a:spcPct val="100000"/>
              </a:lnSpc>
              <a:spcBef>
                <a:spcPts val="800"/>
              </a:spcBef>
              <a:spcAft>
                <a:spcPts val="0"/>
              </a:spcAft>
              <a:buSzPts val="18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400"/>
              </a:spcBef>
              <a:spcAft>
                <a:spcPts val="0"/>
              </a:spcAft>
              <a:buSzPts val="2000"/>
              <a:buNone/>
              <a:defRPr>
                <a:solidFill>
                  <a:srgbClr val="888888"/>
                </a:solidFill>
              </a:defRPr>
            </a:lvl7pPr>
            <a:lvl8pPr lvl="7" algn="ctr">
              <a:lnSpc>
                <a:spcPct val="100000"/>
              </a:lnSpc>
              <a:spcBef>
                <a:spcPts val="400"/>
              </a:spcBef>
              <a:spcAft>
                <a:spcPts val="0"/>
              </a:spcAft>
              <a:buSzPts val="2000"/>
              <a:buNone/>
              <a:defRPr>
                <a:solidFill>
                  <a:srgbClr val="888888"/>
                </a:solidFill>
              </a:defRPr>
            </a:lvl8pPr>
            <a:lvl9pPr lvl="8" algn="ctr">
              <a:lnSpc>
                <a:spcPct val="100000"/>
              </a:lnSpc>
              <a:spcBef>
                <a:spcPts val="400"/>
              </a:spcBef>
              <a:spcAft>
                <a:spcPts val="0"/>
              </a:spcAft>
              <a:buSzPts val="2000"/>
              <a:buNone/>
              <a:defRPr>
                <a:solidFill>
                  <a:srgbClr val="888888"/>
                </a:solidFill>
              </a:defRPr>
            </a:lvl9pPr>
          </a:lstStyle>
          <a:p>
            <a:endParaRPr/>
          </a:p>
        </p:txBody>
      </p:sp>
      <p:cxnSp>
        <p:nvCxnSpPr>
          <p:cNvPr id="90" name="Google Shape;90;g304bb8d6203_0_75"/>
          <p:cNvCxnSpPr/>
          <p:nvPr/>
        </p:nvCxnSpPr>
        <p:spPr>
          <a:xfrm>
            <a:off x="762000" y="2938039"/>
            <a:ext cx="320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91"/>
        <p:cNvGrpSpPr/>
        <p:nvPr/>
      </p:nvGrpSpPr>
      <p:grpSpPr>
        <a:xfrm>
          <a:off x="0" y="0"/>
          <a:ext cx="0" cy="0"/>
          <a:chOff x="0" y="0"/>
          <a:chExt cx="0" cy="0"/>
        </a:xfrm>
      </p:grpSpPr>
      <p:sp>
        <p:nvSpPr>
          <p:cNvPr id="92" name="Google Shape;92;g304bb8d6203_0_83"/>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 name="Google Shape;93;g304bb8d6203_0_83"/>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Google Shape;94;g304bb8d6203_0_83"/>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g304bb8d6203_0_83"/>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6" name="Google Shape;96;g304bb8d6203_0_83"/>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97"/>
        <p:cNvGrpSpPr/>
        <p:nvPr/>
      </p:nvGrpSpPr>
      <p:grpSpPr>
        <a:xfrm>
          <a:off x="0" y="0"/>
          <a:ext cx="0" cy="0"/>
          <a:chOff x="0" y="0"/>
          <a:chExt cx="0" cy="0"/>
        </a:xfrm>
      </p:grpSpPr>
      <p:sp>
        <p:nvSpPr>
          <p:cNvPr id="98" name="Google Shape;98;g304bb8d6203_0_89"/>
          <p:cNvSpPr>
            <a:spLocks noGrp="1"/>
          </p:cNvSpPr>
          <p:nvPr>
            <p:ph type="pic" idx="2"/>
          </p:nvPr>
        </p:nvSpPr>
        <p:spPr>
          <a:xfrm>
            <a:off x="152400" y="2592387"/>
            <a:ext cx="8839200" cy="2440500"/>
          </a:xfrm>
          <a:prstGeom prst="rect">
            <a:avLst/>
          </a:prstGeom>
          <a:solidFill>
            <a:schemeClr val="lt1"/>
          </a:solidFill>
          <a:ln>
            <a:noFill/>
          </a:ln>
        </p:spPr>
      </p:sp>
      <p:sp>
        <p:nvSpPr>
          <p:cNvPr id="99" name="Google Shape;99;g304bb8d6203_0_89"/>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0" name="Google Shape;100;g304bb8d6203_0_89"/>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u="none" strike="noStrike" cap="none">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01" name="Google Shape;101;g304bb8d6203_0_89"/>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u="none" strike="noStrike" cap="none">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02" name="Google Shape;102;g304bb8d6203_0_89"/>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g304bb8d6203_0_89"/>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91425" rIns="91425" bIns="91425" anchor="t" anchorCtr="0">
            <a:normAutofit/>
          </a:bodyPr>
          <a:lstStyle>
            <a:lvl1pPr marL="457200" marR="0" lvl="0" indent="-228600" algn="r">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4" name="Google Shape;104;g304bb8d6203_0_89"/>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05"/>
        <p:cNvGrpSpPr/>
        <p:nvPr/>
      </p:nvGrpSpPr>
      <p:grpSpPr>
        <a:xfrm>
          <a:off x="0" y="0"/>
          <a:ext cx="0" cy="0"/>
          <a:chOff x="0" y="0"/>
          <a:chExt cx="0" cy="0"/>
        </a:xfrm>
      </p:grpSpPr>
      <p:sp>
        <p:nvSpPr>
          <p:cNvPr id="106" name="Google Shape;106;g304bb8d6203_0_97"/>
          <p:cNvSpPr>
            <a:spLocks noGrp="1"/>
          </p:cNvSpPr>
          <p:nvPr>
            <p:ph type="pic" idx="2"/>
          </p:nvPr>
        </p:nvSpPr>
        <p:spPr>
          <a:xfrm>
            <a:off x="4572000" y="153988"/>
            <a:ext cx="4419600" cy="4876800"/>
          </a:xfrm>
          <a:prstGeom prst="rect">
            <a:avLst/>
          </a:prstGeom>
          <a:solidFill>
            <a:srgbClr val="FFFFFF"/>
          </a:solidFill>
          <a:ln>
            <a:noFill/>
          </a:ln>
        </p:spPr>
      </p:sp>
      <p:sp>
        <p:nvSpPr>
          <p:cNvPr id="107" name="Google Shape;107;g304bb8d6203_0_97"/>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08" name="Google Shape;108;g304bb8d6203_0_9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g304bb8d6203_0_9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10" name="Google Shape;110;g304bb8d6203_0_97"/>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91425" rIns="91425" bIns="91425" anchor="t" anchorCtr="0">
            <a:normAutofit/>
          </a:bodyPr>
          <a:lstStyle>
            <a:lvl1pPr marL="457200" marR="0" lvl="0" indent="-228600" algn="r">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11" name="Google Shape;111;g304bb8d6203_0_97"/>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g304bb8d6203_0_13"/>
          <p:cNvSpPr txBox="1">
            <a:spLocks noGrp="1"/>
          </p:cNvSpPr>
          <p:nvPr>
            <p:ph type="title"/>
          </p:nvPr>
        </p:nvSpPr>
        <p:spPr>
          <a:xfrm>
            <a:off x="628650" y="276041"/>
            <a:ext cx="7886700" cy="1002300"/>
          </a:xfrm>
          <a:prstGeom prst="rect">
            <a:avLst/>
          </a:prstGeom>
          <a:noFill/>
          <a:ln>
            <a:noFill/>
          </a:ln>
        </p:spPr>
        <p:txBody>
          <a:bodyPr spcFirstLastPara="1" wrap="square" lIns="68750" tIns="34375" rIns="68750" bIns="343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g304bb8d6203_0_13"/>
          <p:cNvSpPr txBox="1">
            <a:spLocks noGrp="1"/>
          </p:cNvSpPr>
          <p:nvPr>
            <p:ph type="body" idx="1"/>
          </p:nvPr>
        </p:nvSpPr>
        <p:spPr>
          <a:xfrm>
            <a:off x="628650" y="1380206"/>
            <a:ext cx="3886200" cy="32898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g304bb8d6203_0_13"/>
          <p:cNvSpPr txBox="1">
            <a:spLocks noGrp="1"/>
          </p:cNvSpPr>
          <p:nvPr>
            <p:ph type="body" idx="2"/>
          </p:nvPr>
        </p:nvSpPr>
        <p:spPr>
          <a:xfrm>
            <a:off x="4629150" y="1380206"/>
            <a:ext cx="3886200" cy="32898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g304bb8d6203_0_13"/>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g304bb8d6203_0_13"/>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g304bb8d6203_0_13"/>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304bb8d6203_0_20"/>
          <p:cNvSpPr txBox="1">
            <a:spLocks noGrp="1"/>
          </p:cNvSpPr>
          <p:nvPr>
            <p:ph type="title"/>
          </p:nvPr>
        </p:nvSpPr>
        <p:spPr>
          <a:xfrm>
            <a:off x="623888" y="1292594"/>
            <a:ext cx="7886700" cy="2156700"/>
          </a:xfrm>
          <a:prstGeom prst="rect">
            <a:avLst/>
          </a:prstGeom>
          <a:noFill/>
          <a:ln>
            <a:noFill/>
          </a:ln>
        </p:spPr>
        <p:txBody>
          <a:bodyPr spcFirstLastPara="1" wrap="square" lIns="68750" tIns="34375" rIns="68750" bIns="34375"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g304bb8d6203_0_20"/>
          <p:cNvSpPr txBox="1">
            <a:spLocks noGrp="1"/>
          </p:cNvSpPr>
          <p:nvPr>
            <p:ph type="body" idx="1"/>
          </p:nvPr>
        </p:nvSpPr>
        <p:spPr>
          <a:xfrm>
            <a:off x="623888" y="3469719"/>
            <a:ext cx="7886700" cy="1134300"/>
          </a:xfrm>
          <a:prstGeom prst="rect">
            <a:avLst/>
          </a:prstGeom>
          <a:noFill/>
          <a:ln>
            <a:noFill/>
          </a:ln>
        </p:spPr>
        <p:txBody>
          <a:bodyPr spcFirstLastPara="1" wrap="square" lIns="68750" tIns="34375" rIns="68750" bIns="343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32" name="Google Shape;32;g304bb8d6203_0_20"/>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 name="Google Shape;33;g304bb8d6203_0_20"/>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g304bb8d6203_0_20"/>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g304bb8d6203_0_26"/>
          <p:cNvSpPr txBox="1">
            <a:spLocks noGrp="1"/>
          </p:cNvSpPr>
          <p:nvPr>
            <p:ph type="title"/>
          </p:nvPr>
        </p:nvSpPr>
        <p:spPr>
          <a:xfrm>
            <a:off x="628650" y="276041"/>
            <a:ext cx="7886700" cy="1002300"/>
          </a:xfrm>
          <a:prstGeom prst="rect">
            <a:avLst/>
          </a:prstGeom>
          <a:noFill/>
          <a:ln>
            <a:noFill/>
          </a:ln>
        </p:spPr>
        <p:txBody>
          <a:bodyPr spcFirstLastPara="1" wrap="square" lIns="68750" tIns="34375" rIns="68750" bIns="343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g304bb8d6203_0_26"/>
          <p:cNvSpPr txBox="1">
            <a:spLocks noGrp="1"/>
          </p:cNvSpPr>
          <p:nvPr>
            <p:ph type="body" idx="1"/>
          </p:nvPr>
        </p:nvSpPr>
        <p:spPr>
          <a:xfrm>
            <a:off x="628650" y="1380206"/>
            <a:ext cx="7886700" cy="32898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g304bb8d6203_0_26"/>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 name="Google Shape;39;g304bb8d6203_0_26"/>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 name="Google Shape;40;g304bb8d6203_0_26"/>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g304bb8d6203_0_32"/>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g304bb8d6203_0_32"/>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g304bb8d6203_0_32"/>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g304bb8d6203_0_36"/>
          <p:cNvSpPr txBox="1">
            <a:spLocks noGrp="1"/>
          </p:cNvSpPr>
          <p:nvPr>
            <p:ph type="ctrTitle"/>
          </p:nvPr>
        </p:nvSpPr>
        <p:spPr>
          <a:xfrm>
            <a:off x="1143000" y="848527"/>
            <a:ext cx="6858000" cy="1805100"/>
          </a:xfrm>
          <a:prstGeom prst="rect">
            <a:avLst/>
          </a:prstGeom>
          <a:noFill/>
          <a:ln>
            <a:noFill/>
          </a:ln>
        </p:spPr>
        <p:txBody>
          <a:bodyPr spcFirstLastPara="1" wrap="square" lIns="68750" tIns="34375" rIns="68750" bIns="34375"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Google Shape;47;g304bb8d6203_0_36"/>
          <p:cNvSpPr txBox="1">
            <a:spLocks noGrp="1"/>
          </p:cNvSpPr>
          <p:nvPr>
            <p:ph type="subTitle" idx="1"/>
          </p:nvPr>
        </p:nvSpPr>
        <p:spPr>
          <a:xfrm>
            <a:off x="1143000" y="2723207"/>
            <a:ext cx="6858000" cy="1251900"/>
          </a:xfrm>
          <a:prstGeom prst="rect">
            <a:avLst/>
          </a:prstGeom>
          <a:noFill/>
          <a:ln>
            <a:noFill/>
          </a:ln>
        </p:spPr>
        <p:txBody>
          <a:bodyPr spcFirstLastPara="1" wrap="square" lIns="68750" tIns="34375" rIns="68750" bIns="343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8" name="Google Shape;48;g304bb8d6203_0_36"/>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g304bb8d6203_0_36"/>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g304bb8d6203_0_36"/>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g304bb8d6203_0_42"/>
          <p:cNvSpPr txBox="1">
            <a:spLocks noGrp="1"/>
          </p:cNvSpPr>
          <p:nvPr>
            <p:ph type="title"/>
          </p:nvPr>
        </p:nvSpPr>
        <p:spPr>
          <a:xfrm>
            <a:off x="629841" y="276041"/>
            <a:ext cx="7886700" cy="1002300"/>
          </a:xfrm>
          <a:prstGeom prst="rect">
            <a:avLst/>
          </a:prstGeom>
          <a:noFill/>
          <a:ln>
            <a:noFill/>
          </a:ln>
        </p:spPr>
        <p:txBody>
          <a:bodyPr spcFirstLastPara="1" wrap="square" lIns="68750" tIns="34375" rIns="68750" bIns="343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 name="Google Shape;53;g304bb8d6203_0_42"/>
          <p:cNvSpPr txBox="1">
            <a:spLocks noGrp="1"/>
          </p:cNvSpPr>
          <p:nvPr>
            <p:ph type="body" idx="1"/>
          </p:nvPr>
        </p:nvSpPr>
        <p:spPr>
          <a:xfrm>
            <a:off x="629841" y="1270990"/>
            <a:ext cx="3868200" cy="622800"/>
          </a:xfrm>
          <a:prstGeom prst="rect">
            <a:avLst/>
          </a:prstGeom>
          <a:noFill/>
          <a:ln>
            <a:noFill/>
          </a:ln>
        </p:spPr>
        <p:txBody>
          <a:bodyPr spcFirstLastPara="1" wrap="square" lIns="68750" tIns="34375" rIns="68750" bIns="343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4" name="Google Shape;54;g304bb8d6203_0_42"/>
          <p:cNvSpPr txBox="1">
            <a:spLocks noGrp="1"/>
          </p:cNvSpPr>
          <p:nvPr>
            <p:ph type="body" idx="2"/>
          </p:nvPr>
        </p:nvSpPr>
        <p:spPr>
          <a:xfrm>
            <a:off x="629841" y="1893883"/>
            <a:ext cx="3868200" cy="27855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 name="Google Shape;55;g304bb8d6203_0_42"/>
          <p:cNvSpPr txBox="1">
            <a:spLocks noGrp="1"/>
          </p:cNvSpPr>
          <p:nvPr>
            <p:ph type="body" idx="3"/>
          </p:nvPr>
        </p:nvSpPr>
        <p:spPr>
          <a:xfrm>
            <a:off x="4629150" y="1270990"/>
            <a:ext cx="3887400" cy="622800"/>
          </a:xfrm>
          <a:prstGeom prst="rect">
            <a:avLst/>
          </a:prstGeom>
          <a:noFill/>
          <a:ln>
            <a:noFill/>
          </a:ln>
        </p:spPr>
        <p:txBody>
          <a:bodyPr spcFirstLastPara="1" wrap="square" lIns="68750" tIns="34375" rIns="68750" bIns="343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 name="Google Shape;56;g304bb8d6203_0_42"/>
          <p:cNvSpPr txBox="1">
            <a:spLocks noGrp="1"/>
          </p:cNvSpPr>
          <p:nvPr>
            <p:ph type="body" idx="4"/>
          </p:nvPr>
        </p:nvSpPr>
        <p:spPr>
          <a:xfrm>
            <a:off x="4629150" y="1893883"/>
            <a:ext cx="3887400" cy="2785500"/>
          </a:xfrm>
          <a:prstGeom prst="rect">
            <a:avLst/>
          </a:prstGeom>
          <a:noFill/>
          <a:ln>
            <a:noFill/>
          </a:ln>
        </p:spPr>
        <p:txBody>
          <a:bodyPr spcFirstLastPara="1" wrap="square" lIns="68750" tIns="34375" rIns="68750" bIns="343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g304bb8d6203_0_42"/>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g304bb8d6203_0_42"/>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g304bb8d6203_0_42"/>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g304bb8d6203_0_51"/>
          <p:cNvSpPr txBox="1">
            <a:spLocks noGrp="1"/>
          </p:cNvSpPr>
          <p:nvPr>
            <p:ph type="title"/>
          </p:nvPr>
        </p:nvSpPr>
        <p:spPr>
          <a:xfrm>
            <a:off x="628650" y="276041"/>
            <a:ext cx="7886700" cy="1002300"/>
          </a:xfrm>
          <a:prstGeom prst="rect">
            <a:avLst/>
          </a:prstGeom>
          <a:noFill/>
          <a:ln>
            <a:noFill/>
          </a:ln>
        </p:spPr>
        <p:txBody>
          <a:bodyPr spcFirstLastPara="1" wrap="square" lIns="68750" tIns="34375" rIns="68750" bIns="343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g304bb8d6203_0_51"/>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g304bb8d6203_0_51"/>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g304bb8d6203_0_51"/>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g304bb8d6203_0_56"/>
          <p:cNvSpPr txBox="1">
            <a:spLocks noGrp="1"/>
          </p:cNvSpPr>
          <p:nvPr>
            <p:ph type="title"/>
          </p:nvPr>
        </p:nvSpPr>
        <p:spPr>
          <a:xfrm>
            <a:off x="629841" y="345652"/>
            <a:ext cx="2949300" cy="1209900"/>
          </a:xfrm>
          <a:prstGeom prst="rect">
            <a:avLst/>
          </a:prstGeom>
          <a:noFill/>
          <a:ln>
            <a:noFill/>
          </a:ln>
        </p:spPr>
        <p:txBody>
          <a:bodyPr spcFirstLastPara="1" wrap="square" lIns="68750" tIns="34375" rIns="68750" bIns="343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g304bb8d6203_0_56"/>
          <p:cNvSpPr txBox="1">
            <a:spLocks noGrp="1"/>
          </p:cNvSpPr>
          <p:nvPr>
            <p:ph type="body" idx="1"/>
          </p:nvPr>
        </p:nvSpPr>
        <p:spPr>
          <a:xfrm>
            <a:off x="3887391" y="746512"/>
            <a:ext cx="4629300" cy="3684600"/>
          </a:xfrm>
          <a:prstGeom prst="rect">
            <a:avLst/>
          </a:prstGeom>
          <a:noFill/>
          <a:ln>
            <a:noFill/>
          </a:ln>
        </p:spPr>
        <p:txBody>
          <a:bodyPr spcFirstLastPara="1" wrap="square" lIns="68750" tIns="34375" rIns="68750" bIns="343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8" name="Google Shape;68;g304bb8d6203_0_56"/>
          <p:cNvSpPr txBox="1">
            <a:spLocks noGrp="1"/>
          </p:cNvSpPr>
          <p:nvPr>
            <p:ph type="body" idx="2"/>
          </p:nvPr>
        </p:nvSpPr>
        <p:spPr>
          <a:xfrm>
            <a:off x="629841" y="1555433"/>
            <a:ext cx="2949300" cy="2881500"/>
          </a:xfrm>
          <a:prstGeom prst="rect">
            <a:avLst/>
          </a:prstGeom>
          <a:noFill/>
          <a:ln>
            <a:noFill/>
          </a:ln>
        </p:spPr>
        <p:txBody>
          <a:bodyPr spcFirstLastPara="1" wrap="square" lIns="68750" tIns="34375" rIns="68750" bIns="343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9" name="Google Shape;69;g304bb8d6203_0_56"/>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g304bb8d6203_0_56"/>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g304bb8d6203_0_56"/>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04bb8d6203_0_0"/>
          <p:cNvSpPr txBox="1">
            <a:spLocks noGrp="1"/>
          </p:cNvSpPr>
          <p:nvPr>
            <p:ph type="title"/>
          </p:nvPr>
        </p:nvSpPr>
        <p:spPr>
          <a:xfrm>
            <a:off x="628650" y="276041"/>
            <a:ext cx="7886700" cy="1002300"/>
          </a:xfrm>
          <a:prstGeom prst="rect">
            <a:avLst/>
          </a:prstGeom>
          <a:noFill/>
          <a:ln>
            <a:noFill/>
          </a:ln>
        </p:spPr>
        <p:txBody>
          <a:bodyPr spcFirstLastPara="1" wrap="square" lIns="68750" tIns="34375" rIns="68750" bIns="343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 name="Google Shape;11;g304bb8d6203_0_0"/>
          <p:cNvSpPr txBox="1">
            <a:spLocks noGrp="1"/>
          </p:cNvSpPr>
          <p:nvPr>
            <p:ph type="body" idx="1"/>
          </p:nvPr>
        </p:nvSpPr>
        <p:spPr>
          <a:xfrm>
            <a:off x="628650" y="1380206"/>
            <a:ext cx="7886700" cy="3289800"/>
          </a:xfrm>
          <a:prstGeom prst="rect">
            <a:avLst/>
          </a:prstGeom>
          <a:noFill/>
          <a:ln>
            <a:noFill/>
          </a:ln>
        </p:spPr>
        <p:txBody>
          <a:bodyPr spcFirstLastPara="1" wrap="square" lIns="68750" tIns="34375" rIns="68750" bIns="343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g304bb8d6203_0_0"/>
          <p:cNvSpPr txBox="1">
            <a:spLocks noGrp="1"/>
          </p:cNvSpPr>
          <p:nvPr>
            <p:ph type="dt" idx="10"/>
          </p:nvPr>
        </p:nvSpPr>
        <p:spPr>
          <a:xfrm>
            <a:off x="628650" y="4805518"/>
            <a:ext cx="2057400" cy="276000"/>
          </a:xfrm>
          <a:prstGeom prst="rect">
            <a:avLst/>
          </a:prstGeom>
          <a:noFill/>
          <a:ln>
            <a:noFill/>
          </a:ln>
        </p:spPr>
        <p:txBody>
          <a:bodyPr spcFirstLastPara="1" wrap="square" lIns="68750" tIns="34375" rIns="68750" bIns="343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 name="Google Shape;13;g304bb8d6203_0_0"/>
          <p:cNvSpPr txBox="1">
            <a:spLocks noGrp="1"/>
          </p:cNvSpPr>
          <p:nvPr>
            <p:ph type="ftr" idx="11"/>
          </p:nvPr>
        </p:nvSpPr>
        <p:spPr>
          <a:xfrm>
            <a:off x="3028950" y="4805518"/>
            <a:ext cx="3086100" cy="276000"/>
          </a:xfrm>
          <a:prstGeom prst="rect">
            <a:avLst/>
          </a:prstGeom>
          <a:noFill/>
          <a:ln>
            <a:noFill/>
          </a:ln>
        </p:spPr>
        <p:txBody>
          <a:bodyPr spcFirstLastPara="1" wrap="square" lIns="68750" tIns="34375" rIns="68750" bIns="343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 name="Google Shape;14;g304bb8d6203_0_0"/>
          <p:cNvSpPr txBox="1">
            <a:spLocks noGrp="1"/>
          </p:cNvSpPr>
          <p:nvPr>
            <p:ph type="sldNum" idx="12"/>
          </p:nvPr>
        </p:nvSpPr>
        <p:spPr>
          <a:xfrm>
            <a:off x="6457950" y="4805518"/>
            <a:ext cx="2057400" cy="276000"/>
          </a:xfrm>
          <a:prstGeom prst="rect">
            <a:avLst/>
          </a:prstGeom>
          <a:noFill/>
          <a:ln>
            <a:noFill/>
          </a:ln>
        </p:spPr>
        <p:txBody>
          <a:bodyPr spcFirstLastPara="1" wrap="square" lIns="68750" tIns="34375" rIns="68750" bIns="343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6"/>
        <p:cNvGrpSpPr/>
        <p:nvPr/>
      </p:nvGrpSpPr>
      <p:grpSpPr>
        <a:xfrm>
          <a:off x="0" y="0"/>
          <a:ext cx="0" cy="0"/>
          <a:chOff x="0" y="0"/>
          <a:chExt cx="0" cy="0"/>
        </a:xfrm>
      </p:grpSpPr>
      <p:pic>
        <p:nvPicPr>
          <p:cNvPr id="117" name="Google Shape;117;p1" title="Karamoja Aerial view.jpg"/>
          <p:cNvPicPr preferRelativeResize="0"/>
          <p:nvPr/>
        </p:nvPicPr>
        <p:blipFill>
          <a:blip r:embed="rId3">
            <a:alphaModFix/>
          </a:blip>
          <a:stretch>
            <a:fillRect/>
          </a:stretch>
        </p:blipFill>
        <p:spPr>
          <a:xfrm>
            <a:off x="0" y="-691344"/>
            <a:ext cx="9144003" cy="5184774"/>
          </a:xfrm>
          <a:prstGeom prst="rect">
            <a:avLst/>
          </a:prstGeom>
          <a:noFill/>
          <a:ln>
            <a:noFill/>
          </a:ln>
        </p:spPr>
      </p:pic>
      <p:sp>
        <p:nvSpPr>
          <p:cNvPr id="118" name="Google Shape;118;p1"/>
          <p:cNvSpPr txBox="1">
            <a:spLocks noGrp="1"/>
          </p:cNvSpPr>
          <p:nvPr>
            <p:ph type="sldNum" idx="12"/>
          </p:nvPr>
        </p:nvSpPr>
        <p:spPr>
          <a:xfrm>
            <a:off x="6858000" y="4907420"/>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a:t>
            </a:fld>
            <a:endParaRPr/>
          </a:p>
        </p:txBody>
      </p:sp>
      <p:sp>
        <p:nvSpPr>
          <p:cNvPr id="119" name="Google Shape;119;p1"/>
          <p:cNvSpPr txBox="1">
            <a:spLocks noGrp="1"/>
          </p:cNvSpPr>
          <p:nvPr>
            <p:ph type="ctrTitle"/>
          </p:nvPr>
        </p:nvSpPr>
        <p:spPr>
          <a:xfrm>
            <a:off x="1184350" y="843866"/>
            <a:ext cx="7164000" cy="1209900"/>
          </a:xfrm>
          <a:prstGeom prst="rect">
            <a:avLst/>
          </a:prstGeom>
          <a:noFill/>
          <a:ln>
            <a:noFill/>
          </a:ln>
        </p:spPr>
        <p:txBody>
          <a:bodyPr spcFirstLastPara="1" wrap="square" lIns="91425" tIns="91425" rIns="91425" bIns="91425" anchor="b" anchorCtr="0">
            <a:noAutofit/>
          </a:bodyPr>
          <a:lstStyle/>
          <a:p>
            <a:pPr lvl="0" algn="ctr"/>
            <a:br>
              <a:rPr lang="en-US" dirty="0">
                <a:latin typeface="Gill Sans"/>
                <a:ea typeface="Gill Sans"/>
                <a:cs typeface="Gill Sans"/>
                <a:sym typeface="Gill Sans"/>
              </a:rPr>
            </a:br>
            <a:br>
              <a:rPr lang="en-US" dirty="0">
                <a:latin typeface="Gill Sans"/>
                <a:ea typeface="Gill Sans"/>
                <a:cs typeface="Gill Sans"/>
                <a:sym typeface="Gill Sans"/>
              </a:rPr>
            </a:br>
            <a:br>
              <a:rPr lang="en-US" dirty="0">
                <a:latin typeface="Gill Sans"/>
                <a:ea typeface="Gill Sans"/>
                <a:cs typeface="Gill Sans"/>
                <a:sym typeface="Gill Sans"/>
              </a:rPr>
            </a:br>
            <a:br>
              <a:rPr lang="en-US" dirty="0">
                <a:latin typeface="Gill Sans"/>
                <a:ea typeface="Gill Sans"/>
                <a:cs typeface="Gill Sans"/>
                <a:sym typeface="Gill Sans"/>
              </a:rPr>
            </a:br>
            <a:br>
              <a:rPr lang="en-US" dirty="0">
                <a:latin typeface="Gill Sans"/>
                <a:ea typeface="Gill Sans"/>
                <a:cs typeface="Gill Sans"/>
                <a:sym typeface="Gill Sans"/>
              </a:rPr>
            </a:br>
            <a:r>
              <a:rPr lang="en-US" b="1" dirty="0">
                <a:solidFill>
                  <a:srgbClr val="FFFF00"/>
                </a:solidFill>
                <a:latin typeface="Gill Sans"/>
                <a:ea typeface="Gill Sans"/>
                <a:cs typeface="Gill Sans"/>
                <a:sym typeface="Gill Sans"/>
              </a:rPr>
              <a:t>Pastoral Systems and Reductions in Aid: Fallout from international Aid Cuts, Challenges and Prospects</a:t>
            </a:r>
            <a:br>
              <a:rPr lang="en-US" dirty="0">
                <a:latin typeface="Gill Sans"/>
                <a:ea typeface="Gill Sans"/>
                <a:cs typeface="Gill Sans"/>
                <a:sym typeface="Gill Sans"/>
              </a:rPr>
            </a:br>
            <a:endParaRPr dirty="0">
              <a:solidFill>
                <a:schemeClr val="lt1"/>
              </a:solidFill>
              <a:latin typeface="Gill Sans"/>
              <a:ea typeface="Gill Sans"/>
              <a:cs typeface="Gill Sans"/>
              <a:sym typeface="Gill Sans"/>
            </a:endParaRPr>
          </a:p>
        </p:txBody>
      </p:sp>
      <p:sp>
        <p:nvSpPr>
          <p:cNvPr id="120" name="Google Shape;120;p1"/>
          <p:cNvSpPr txBox="1">
            <a:spLocks noGrp="1"/>
          </p:cNvSpPr>
          <p:nvPr>
            <p:ph type="subTitle" idx="1"/>
          </p:nvPr>
        </p:nvSpPr>
        <p:spPr>
          <a:xfrm>
            <a:off x="1905001" y="4400019"/>
            <a:ext cx="5334000" cy="912600"/>
          </a:xfrm>
          <a:prstGeom prst="rect">
            <a:avLst/>
          </a:prstGeom>
          <a:noFill/>
          <a:ln>
            <a:noFill/>
          </a:ln>
        </p:spPr>
        <p:txBody>
          <a:bodyPr spcFirstLastPara="1" wrap="square" lIns="91425" tIns="91425" rIns="91425" bIns="91425" anchor="t" anchorCtr="0">
            <a:normAutofit fontScale="85000" lnSpcReduction="20000"/>
          </a:bodyPr>
          <a:lstStyle/>
          <a:p>
            <a:pPr marL="0" lvl="0" indent="0" algn="ctr" rtl="0">
              <a:lnSpc>
                <a:spcPct val="100000"/>
              </a:lnSpc>
              <a:spcBef>
                <a:spcPts val="0"/>
              </a:spcBef>
              <a:spcAft>
                <a:spcPts val="0"/>
              </a:spcAft>
              <a:buSzPct val="72727"/>
              <a:buNone/>
            </a:pPr>
            <a:r>
              <a:rPr lang="en-US" sz="2200" dirty="0">
                <a:latin typeface="Gill Sans"/>
                <a:ea typeface="Gill Sans"/>
                <a:cs typeface="Gill Sans"/>
                <a:sym typeface="Gill Sans"/>
              </a:rPr>
              <a:t>Personal reflections from a Development Professional : Exploring the implications of aid cuts and sustainable alternatives</a:t>
            </a:r>
            <a:endParaRPr dirty="0">
              <a:latin typeface="Gill Sans"/>
              <a:ea typeface="Gill Sans"/>
              <a:cs typeface="Gill Sans"/>
              <a:sym typeface="Gill Sans"/>
            </a:endParaRPr>
          </a:p>
        </p:txBody>
      </p:sp>
      <p:sp>
        <p:nvSpPr>
          <p:cNvPr id="2" name="TextBox 1">
            <a:extLst>
              <a:ext uri="{FF2B5EF4-FFF2-40B4-BE49-F238E27FC236}">
                <a16:creationId xmlns:a16="http://schemas.microsoft.com/office/drawing/2014/main" id="{79F28454-41F1-1B4E-8C61-43A3F7A411E2}"/>
              </a:ext>
            </a:extLst>
          </p:cNvPr>
          <p:cNvSpPr txBox="1"/>
          <p:nvPr/>
        </p:nvSpPr>
        <p:spPr>
          <a:xfrm>
            <a:off x="2850776" y="1922929"/>
            <a:ext cx="3832412" cy="338554"/>
          </a:xfrm>
          <a:prstGeom prst="rect">
            <a:avLst/>
          </a:prstGeom>
          <a:noFill/>
        </p:spPr>
        <p:txBody>
          <a:bodyPr wrap="square" rtlCol="0">
            <a:spAutoFit/>
          </a:bodyPr>
          <a:lstStyle/>
          <a:p>
            <a:pPr algn="ctr"/>
            <a:r>
              <a:rPr lang="en-GB" sz="1600" b="1" dirty="0">
                <a:solidFill>
                  <a:schemeClr val="bg1"/>
                </a:solidFill>
              </a:rPr>
              <a:t>Moffatt K. Ngugi (PhD) </a:t>
            </a:r>
            <a:endParaRPr lang="en-US" sz="1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10</a:t>
            </a:fld>
            <a:endParaRPr/>
          </a:p>
        </p:txBody>
      </p:sp>
      <p:sp>
        <p:nvSpPr>
          <p:cNvPr id="195" name="Google Shape;195;p9"/>
          <p:cNvSpPr txBox="1">
            <a:spLocks noGrp="1"/>
          </p:cNvSpPr>
          <p:nvPr>
            <p:ph type="title"/>
          </p:nvPr>
        </p:nvSpPr>
        <p:spPr>
          <a:xfrm>
            <a:off x="686100" y="742027"/>
            <a:ext cx="7772400" cy="415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dirty="0"/>
          </a:p>
          <a:p>
            <a:pPr marL="0" lvl="0" indent="0" algn="l" rtl="0">
              <a:lnSpc>
                <a:spcPct val="100000"/>
              </a:lnSpc>
              <a:spcBef>
                <a:spcPts val="0"/>
              </a:spcBef>
              <a:spcAft>
                <a:spcPts val="0"/>
              </a:spcAft>
              <a:buSzPts val="2400"/>
              <a:buNone/>
            </a:pPr>
            <a:endParaRPr dirty="0"/>
          </a:p>
          <a:p>
            <a:pPr marL="0" lvl="0" indent="0" algn="l" rtl="0">
              <a:lnSpc>
                <a:spcPct val="100000"/>
              </a:lnSpc>
              <a:spcBef>
                <a:spcPts val="0"/>
              </a:spcBef>
              <a:spcAft>
                <a:spcPts val="0"/>
              </a:spcAft>
              <a:buSzPts val="2400"/>
              <a:buNone/>
            </a:pPr>
            <a:endParaRPr dirty="0"/>
          </a:p>
          <a:p>
            <a:pPr marL="0" lvl="0" indent="0" algn="ctr" rtl="0">
              <a:lnSpc>
                <a:spcPct val="100000"/>
              </a:lnSpc>
              <a:spcBef>
                <a:spcPts val="0"/>
              </a:spcBef>
              <a:spcAft>
                <a:spcPts val="0"/>
              </a:spcAft>
              <a:buSzPts val="2400"/>
              <a:buNone/>
            </a:pPr>
            <a:r>
              <a:rPr lang="en-US" dirty="0"/>
              <a:t>The Way Forward – A Sustainable Future</a:t>
            </a:r>
            <a:endParaRPr dirty="0"/>
          </a:p>
        </p:txBody>
      </p:sp>
      <p:sp>
        <p:nvSpPr>
          <p:cNvPr id="196" name="Google Shape;196;p9"/>
          <p:cNvSpPr txBox="1">
            <a:spLocks noGrp="1"/>
          </p:cNvSpPr>
          <p:nvPr>
            <p:ph type="body" idx="1"/>
          </p:nvPr>
        </p:nvSpPr>
        <p:spPr>
          <a:xfrm>
            <a:off x="686100" y="1019950"/>
            <a:ext cx="7772400" cy="345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endParaRPr sz="2000" dirty="0">
              <a:solidFill>
                <a:srgbClr val="000000"/>
              </a:solidFill>
            </a:endParaRPr>
          </a:p>
          <a:p>
            <a:pPr marL="457200" lvl="0" indent="0" algn="l" rtl="0">
              <a:lnSpc>
                <a:spcPct val="100000"/>
              </a:lnSpc>
              <a:spcBef>
                <a:spcPts val="800"/>
              </a:spcBef>
              <a:spcAft>
                <a:spcPts val="0"/>
              </a:spcAft>
              <a:buSzPts val="1600"/>
              <a:buNone/>
            </a:pPr>
            <a:r>
              <a:rPr lang="en-US" sz="2000" dirty="0">
                <a:solidFill>
                  <a:srgbClr val="000000"/>
                </a:solidFill>
              </a:rPr>
              <a:t>Aid should be a tool, not a permanent solution.</a:t>
            </a:r>
            <a:endParaRPr sz="2000" dirty="0">
              <a:solidFill>
                <a:srgbClr val="000000"/>
              </a:solidFill>
            </a:endParaRPr>
          </a:p>
          <a:p>
            <a:pPr marL="457200" marR="0" lvl="0" indent="0" algn="l" rtl="0">
              <a:lnSpc>
                <a:spcPct val="100000"/>
              </a:lnSpc>
              <a:spcBef>
                <a:spcPts val="800"/>
              </a:spcBef>
              <a:spcAft>
                <a:spcPts val="0"/>
              </a:spcAft>
              <a:buSzPts val="1600"/>
              <a:buNone/>
            </a:pPr>
            <a:endParaRPr sz="2000" dirty="0">
              <a:solidFill>
                <a:srgbClr val="000000"/>
              </a:solidFill>
            </a:endParaRPr>
          </a:p>
          <a:p>
            <a:pPr marL="457200" lvl="0" indent="0" algn="l" rtl="0">
              <a:lnSpc>
                <a:spcPct val="100000"/>
              </a:lnSpc>
              <a:spcBef>
                <a:spcPts val="800"/>
              </a:spcBef>
              <a:spcAft>
                <a:spcPts val="0"/>
              </a:spcAft>
              <a:buSzPts val="1600"/>
              <a:buNone/>
            </a:pPr>
            <a:r>
              <a:rPr lang="en-US" sz="2000" dirty="0">
                <a:solidFill>
                  <a:srgbClr val="000000"/>
                </a:solidFill>
              </a:rPr>
              <a:t>Encourage regional economic integration and trade-based development.</a:t>
            </a:r>
            <a:endParaRPr sz="2000" dirty="0">
              <a:solidFill>
                <a:srgbClr val="000000"/>
              </a:solidFill>
            </a:endParaRPr>
          </a:p>
          <a:p>
            <a:pPr marL="457200" lvl="0" indent="0" algn="l" rtl="0">
              <a:lnSpc>
                <a:spcPct val="100000"/>
              </a:lnSpc>
              <a:spcBef>
                <a:spcPts val="800"/>
              </a:spcBef>
              <a:spcAft>
                <a:spcPts val="0"/>
              </a:spcAft>
              <a:buSzPts val="1600"/>
              <a:buNone/>
            </a:pPr>
            <a:endParaRPr sz="2000" dirty="0">
              <a:solidFill>
                <a:srgbClr val="000000"/>
              </a:solidFill>
            </a:endParaRPr>
          </a:p>
          <a:p>
            <a:pPr marL="457200" marR="0" lvl="0" indent="0" algn="l" rtl="0">
              <a:lnSpc>
                <a:spcPct val="100000"/>
              </a:lnSpc>
              <a:spcBef>
                <a:spcPts val="800"/>
              </a:spcBef>
              <a:spcAft>
                <a:spcPts val="0"/>
              </a:spcAft>
              <a:buSzPts val="1600"/>
              <a:buNone/>
            </a:pPr>
            <a:r>
              <a:rPr lang="en-US" sz="2000" dirty="0">
                <a:solidFill>
                  <a:srgbClr val="000000"/>
                </a:solidFill>
              </a:rPr>
              <a:t>Strengthen governance and local ownership of development initiatives.</a:t>
            </a:r>
            <a:endParaRPr sz="2000" dirty="0">
              <a:solidFill>
                <a:srgbClr val="000000"/>
              </a:solidFill>
            </a:endParaRPr>
          </a:p>
          <a:p>
            <a:pPr marL="457200" lvl="0" indent="0" algn="l" rtl="0">
              <a:lnSpc>
                <a:spcPct val="100000"/>
              </a:lnSpc>
              <a:spcBef>
                <a:spcPts val="800"/>
              </a:spcBef>
              <a:spcAft>
                <a:spcPts val="0"/>
              </a:spcAft>
              <a:buSzPts val="1600"/>
              <a:buNone/>
            </a:pPr>
            <a:r>
              <a:rPr lang="en-US" dirty="0"/>
              <a:t>	</a:t>
            </a:r>
            <a:endParaRPr dirty="0"/>
          </a:p>
          <a:p>
            <a:pPr marL="457200" lvl="0" indent="0" algn="l" rtl="0">
              <a:lnSpc>
                <a:spcPct val="100000"/>
              </a:lnSpc>
              <a:spcBef>
                <a:spcPts val="800"/>
              </a:spcBef>
              <a:spcAft>
                <a:spcPts val="0"/>
              </a:spcAft>
              <a:buSzPts val="1600"/>
              <a:buNone/>
            </a:pPr>
            <a:r>
              <a:rPr lang="en-US" dirty="0"/>
              <a:t>	</a:t>
            </a:r>
            <a:endParaRPr dirty="0"/>
          </a:p>
          <a:p>
            <a:pPr marL="0" lvl="0" indent="0" algn="l" rtl="0">
              <a:lnSpc>
                <a:spcPct val="100000"/>
              </a:lnSpc>
              <a:spcBef>
                <a:spcPts val="800"/>
              </a:spcBef>
              <a:spcAft>
                <a:spcPts val="0"/>
              </a:spcAft>
              <a:buSzPts val="1600"/>
              <a:buNone/>
            </a:pPr>
            <a:r>
              <a:rPr lang="en-US" dirty="0"/>
              <a:t>	</a:t>
            </a:r>
            <a:endParaRPr dirty="0"/>
          </a:p>
          <a:p>
            <a:pPr marL="0" lvl="0" indent="0" algn="l" rtl="0">
              <a:lnSpc>
                <a:spcPct val="100000"/>
              </a:lnSpc>
              <a:spcBef>
                <a:spcPts val="800"/>
              </a:spcBef>
              <a:spcAft>
                <a:spcPts val="800"/>
              </a:spcAft>
              <a:buSzPts val="1600"/>
              <a:buNone/>
            </a:pPr>
            <a:r>
              <a:rPr lang="en-US" dirty="0"/>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11</a:t>
            </a:fld>
            <a:endParaRPr/>
          </a:p>
        </p:txBody>
      </p:sp>
      <p:sp>
        <p:nvSpPr>
          <p:cNvPr id="203" name="Google Shape;203;p15"/>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Opportunities for Collaborative Governance and Decision Making</a:t>
            </a:r>
            <a:endParaRPr/>
          </a:p>
        </p:txBody>
      </p:sp>
      <p:sp>
        <p:nvSpPr>
          <p:cNvPr id="204" name="Google Shape;204;p15"/>
          <p:cNvSpPr txBox="1">
            <a:spLocks noGrp="1"/>
          </p:cNvSpPr>
          <p:nvPr>
            <p:ph type="body" idx="1"/>
          </p:nvPr>
        </p:nvSpPr>
        <p:spPr>
          <a:xfrm>
            <a:off x="685800" y="725474"/>
            <a:ext cx="7772400" cy="411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endParaRPr sz="2000"/>
          </a:p>
          <a:p>
            <a:pPr marL="457200" lvl="0" indent="-355600" algn="l" rtl="0">
              <a:lnSpc>
                <a:spcPct val="100000"/>
              </a:lnSpc>
              <a:spcBef>
                <a:spcPts val="800"/>
              </a:spcBef>
              <a:spcAft>
                <a:spcPts val="0"/>
              </a:spcAft>
              <a:buSzPts val="2000"/>
              <a:buChar char="•"/>
            </a:pPr>
            <a:r>
              <a:rPr lang="en-US" sz="2000"/>
              <a:t>Supporting a virtuous cycle </a:t>
            </a:r>
            <a:endParaRPr sz="2000"/>
          </a:p>
          <a:p>
            <a:pPr marL="457200" lvl="0" indent="-355600" algn="l" rtl="0">
              <a:lnSpc>
                <a:spcPct val="100000"/>
              </a:lnSpc>
              <a:spcBef>
                <a:spcPts val="1000"/>
              </a:spcBef>
              <a:spcAft>
                <a:spcPts val="0"/>
              </a:spcAft>
              <a:buSzPts val="2000"/>
              <a:buChar char="•"/>
            </a:pPr>
            <a:r>
              <a:rPr lang="en-US" sz="2000"/>
              <a:t>Peace architecture as a consensus-based governance platform</a:t>
            </a:r>
            <a:endParaRPr sz="2000"/>
          </a:p>
          <a:p>
            <a:pPr marL="457200" lvl="0" indent="-355600" algn="l" rtl="0">
              <a:lnSpc>
                <a:spcPct val="100000"/>
              </a:lnSpc>
              <a:spcBef>
                <a:spcPts val="1000"/>
              </a:spcBef>
              <a:spcAft>
                <a:spcPts val="0"/>
              </a:spcAft>
              <a:buSzPts val="2000"/>
              <a:buChar char="•"/>
            </a:pPr>
            <a:r>
              <a:rPr lang="en-US" sz="2000"/>
              <a:t>Visioning what is possible</a:t>
            </a:r>
            <a:endParaRPr sz="2000"/>
          </a:p>
          <a:p>
            <a:pPr marL="457200" lvl="0" indent="-355600" algn="l" rtl="0">
              <a:lnSpc>
                <a:spcPct val="100000"/>
              </a:lnSpc>
              <a:spcBef>
                <a:spcPts val="1000"/>
              </a:spcBef>
              <a:spcAft>
                <a:spcPts val="0"/>
              </a:spcAft>
              <a:buSzPts val="2000"/>
              <a:buChar char="•"/>
            </a:pPr>
            <a:r>
              <a:rPr lang="en-US" sz="2000"/>
              <a:t>Providing pilot resources as demonstration for local governments as to what is possible</a:t>
            </a:r>
            <a:endParaRPr sz="2000"/>
          </a:p>
          <a:p>
            <a:pPr marL="457200" lvl="0" indent="-355600" algn="l" rtl="0">
              <a:lnSpc>
                <a:spcPct val="100000"/>
              </a:lnSpc>
              <a:spcBef>
                <a:spcPts val="1000"/>
              </a:spcBef>
              <a:spcAft>
                <a:spcPts val="0"/>
              </a:spcAft>
              <a:buSzPts val="2000"/>
              <a:buChar char="•"/>
            </a:pPr>
            <a:r>
              <a:rPr lang="en-US" sz="2000"/>
              <a:t>Continue to support host government ownership of the peace architecture</a:t>
            </a:r>
            <a:endParaRPr sz="2000"/>
          </a:p>
          <a:p>
            <a:pPr marL="457200" lvl="0" indent="-355600" algn="l" rtl="0">
              <a:lnSpc>
                <a:spcPct val="100000"/>
              </a:lnSpc>
              <a:spcBef>
                <a:spcPts val="1000"/>
              </a:spcBef>
              <a:spcAft>
                <a:spcPts val="0"/>
              </a:spcAft>
              <a:buSzPts val="2000"/>
              <a:buChar char="•"/>
            </a:pPr>
            <a:r>
              <a:rPr lang="en-US" sz="2000"/>
              <a:t>Support Collaborating, learning and adapting</a:t>
            </a:r>
            <a:endParaRPr sz="2000"/>
          </a:p>
          <a:p>
            <a:pPr marL="457200" lvl="0" indent="-355600" algn="l" rtl="0">
              <a:lnSpc>
                <a:spcPct val="100000"/>
              </a:lnSpc>
              <a:spcBef>
                <a:spcPts val="1000"/>
              </a:spcBef>
              <a:spcAft>
                <a:spcPts val="0"/>
              </a:spcAft>
              <a:buSzPts val="2000"/>
              <a:buChar char="•"/>
            </a:pPr>
            <a:r>
              <a:rPr lang="en-US" sz="2000"/>
              <a:t>Stress cross sector buy in and deep integration</a:t>
            </a:r>
            <a:endParaRPr sz="2000"/>
          </a:p>
          <a:p>
            <a:pPr marL="0" lvl="0" indent="0" algn="l" rtl="0">
              <a:lnSpc>
                <a:spcPct val="100000"/>
              </a:lnSpc>
              <a:spcBef>
                <a:spcPts val="1000"/>
              </a:spcBef>
              <a:spcAft>
                <a:spcPts val="1000"/>
              </a:spcAft>
              <a:buSzPts val="16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600"/>
              <a:buNone/>
            </a:pPr>
            <a:fld id="{00000000-1234-1234-1234-123412341234}" type="slidenum">
              <a:rPr lang="en-US" sz="600" b="0" i="0" u="none" strike="noStrike" cap="none">
                <a:solidFill>
                  <a:srgbClr val="6C6463"/>
                </a:solidFill>
                <a:latin typeface="Cabin"/>
                <a:ea typeface="Cabin"/>
                <a:cs typeface="Cabin"/>
                <a:sym typeface="Cabin"/>
              </a:rPr>
              <a:t>2</a:t>
            </a:fld>
            <a:endParaRPr sz="600" b="0" i="0" u="none" strike="noStrike" cap="none">
              <a:solidFill>
                <a:srgbClr val="6C6463"/>
              </a:solidFill>
              <a:latin typeface="Cabin"/>
              <a:ea typeface="Cabin"/>
              <a:cs typeface="Cabin"/>
              <a:sym typeface="Cabin"/>
            </a:endParaRPr>
          </a:p>
        </p:txBody>
      </p:sp>
      <p:sp>
        <p:nvSpPr>
          <p:cNvPr id="126" name="Google Shape;126;p2"/>
          <p:cNvSpPr txBox="1">
            <a:spLocks noGrp="1"/>
          </p:cNvSpPr>
          <p:nvPr>
            <p:ph type="title"/>
          </p:nvPr>
        </p:nvSpPr>
        <p:spPr>
          <a:xfrm>
            <a:off x="686100" y="639576"/>
            <a:ext cx="7772400" cy="657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651D32"/>
              </a:buClr>
              <a:buSzPts val="2400"/>
              <a:buFont typeface="Cabin"/>
              <a:buNone/>
            </a:pPr>
            <a:r>
              <a:rPr lang="en-US" sz="3600">
                <a:latin typeface="Gill Sans"/>
                <a:ea typeface="Gill Sans"/>
                <a:cs typeface="Gill Sans"/>
                <a:sym typeface="Gill Sans"/>
              </a:rPr>
              <a:t>Introduction </a:t>
            </a:r>
            <a:endParaRPr sz="3600">
              <a:latin typeface="Gill Sans"/>
              <a:ea typeface="Gill Sans"/>
              <a:cs typeface="Gill Sans"/>
              <a:sym typeface="Gill Sans"/>
            </a:endParaRPr>
          </a:p>
        </p:txBody>
      </p:sp>
      <p:sp>
        <p:nvSpPr>
          <p:cNvPr id="127" name="Google Shape;127;p2"/>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2400">
              <a:latin typeface="Gill Sans"/>
              <a:ea typeface="Gill Sans"/>
              <a:cs typeface="Gill Sans"/>
              <a:sym typeface="Gill Sans"/>
            </a:endParaRPr>
          </a:p>
          <a:p>
            <a:pPr marL="230187" marR="0" lvl="0" indent="-280987" algn="l" rtl="0">
              <a:lnSpc>
                <a:spcPct val="100000"/>
              </a:lnSpc>
              <a:spcBef>
                <a:spcPts val="0"/>
              </a:spcBef>
              <a:spcAft>
                <a:spcPts val="0"/>
              </a:spcAft>
              <a:buClr>
                <a:srgbClr val="6C6463"/>
              </a:buClr>
              <a:buSzPts val="2400"/>
              <a:buFont typeface="Gill Sans"/>
              <a:buChar char="•"/>
            </a:pPr>
            <a:r>
              <a:rPr lang="en-US" sz="2400">
                <a:latin typeface="Gill Sans"/>
                <a:ea typeface="Gill Sans"/>
                <a:cs typeface="Gill Sans"/>
                <a:sym typeface="Gill Sans"/>
              </a:rPr>
              <a:t>Overview of the contemporary humanitarian and development aid model.</a:t>
            </a:r>
            <a:endParaRPr sz="2400">
              <a:latin typeface="Gill Sans"/>
              <a:ea typeface="Gill Sans"/>
              <a:cs typeface="Gill Sans"/>
              <a:sym typeface="Gill Sans"/>
            </a:endParaRPr>
          </a:p>
          <a:p>
            <a:pPr marL="457200" marR="0" lvl="0" indent="0" algn="l" rtl="0">
              <a:lnSpc>
                <a:spcPct val="100000"/>
              </a:lnSpc>
              <a:spcBef>
                <a:spcPts val="0"/>
              </a:spcBef>
              <a:spcAft>
                <a:spcPts val="0"/>
              </a:spcAft>
              <a:buNone/>
            </a:pPr>
            <a:endParaRPr sz="2400">
              <a:latin typeface="Gill Sans"/>
              <a:ea typeface="Gill Sans"/>
              <a:cs typeface="Gill Sans"/>
              <a:sym typeface="Gill Sans"/>
            </a:endParaRPr>
          </a:p>
          <a:p>
            <a:pPr marL="230187" marR="0" lvl="0" indent="-280987" algn="l" rtl="0">
              <a:lnSpc>
                <a:spcPct val="100000"/>
              </a:lnSpc>
              <a:spcBef>
                <a:spcPts val="0"/>
              </a:spcBef>
              <a:spcAft>
                <a:spcPts val="0"/>
              </a:spcAft>
              <a:buClr>
                <a:srgbClr val="6C6463"/>
              </a:buClr>
              <a:buSzPts val="2400"/>
              <a:buFont typeface="Gill Sans"/>
              <a:buChar char="•"/>
            </a:pPr>
            <a:r>
              <a:rPr lang="en-US" sz="2400">
                <a:latin typeface="Gill Sans"/>
                <a:ea typeface="Gill Sans"/>
                <a:cs typeface="Gill Sans"/>
                <a:sym typeface="Gill Sans"/>
              </a:rPr>
              <a:t>Importance of aid  for pastoral and agro-pastoral communities.</a:t>
            </a:r>
            <a:endParaRPr sz="2400">
              <a:latin typeface="Gill Sans"/>
              <a:ea typeface="Gill Sans"/>
              <a:cs typeface="Gill Sans"/>
              <a:sym typeface="Gill Sans"/>
            </a:endParaRPr>
          </a:p>
          <a:p>
            <a:pPr marL="457200" marR="0" lvl="0" indent="0" algn="l" rtl="0">
              <a:lnSpc>
                <a:spcPct val="100000"/>
              </a:lnSpc>
              <a:spcBef>
                <a:spcPts val="0"/>
              </a:spcBef>
              <a:spcAft>
                <a:spcPts val="0"/>
              </a:spcAft>
              <a:buNone/>
            </a:pPr>
            <a:endParaRPr sz="2400">
              <a:latin typeface="Gill Sans"/>
              <a:ea typeface="Gill Sans"/>
              <a:cs typeface="Gill Sans"/>
              <a:sym typeface="Gill Sans"/>
            </a:endParaRPr>
          </a:p>
          <a:p>
            <a:pPr marL="230187" marR="0" lvl="0" indent="-280987" algn="l" rtl="0">
              <a:lnSpc>
                <a:spcPct val="100000"/>
              </a:lnSpc>
              <a:spcBef>
                <a:spcPts val="0"/>
              </a:spcBef>
              <a:spcAft>
                <a:spcPts val="0"/>
              </a:spcAft>
              <a:buClr>
                <a:srgbClr val="6C6463"/>
              </a:buClr>
              <a:buSzPts val="2400"/>
              <a:buFont typeface="Gill Sans"/>
              <a:buChar char="•"/>
            </a:pPr>
            <a:r>
              <a:rPr lang="en-US" sz="2400">
                <a:latin typeface="Gill Sans"/>
                <a:ea typeface="Gill Sans"/>
                <a:cs typeface="Gill Sans"/>
                <a:sym typeface="Gill Sans"/>
              </a:rPr>
              <a:t>Recent global trends: USAID, UK, and EU aid cuts.</a:t>
            </a:r>
            <a:endParaRPr sz="2400">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3</a:t>
            </a:fld>
            <a:endParaRPr/>
          </a:p>
        </p:txBody>
      </p:sp>
      <p:sp>
        <p:nvSpPr>
          <p:cNvPr id="134" name="Google Shape;134;p3"/>
          <p:cNvSpPr txBox="1">
            <a:spLocks noGrp="1"/>
          </p:cNvSpPr>
          <p:nvPr>
            <p:ph type="title"/>
          </p:nvPr>
        </p:nvSpPr>
        <p:spPr>
          <a:xfrm>
            <a:off x="358479" y="113947"/>
            <a:ext cx="7772400" cy="461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sz="3600">
                <a:latin typeface="Gill Sans"/>
                <a:ea typeface="Gill Sans"/>
                <a:cs typeface="Gill Sans"/>
                <a:sym typeface="Gill Sans"/>
              </a:rPr>
              <a:t>The Aid Model</a:t>
            </a:r>
            <a:endParaRPr sz="3600">
              <a:latin typeface="Gill Sans"/>
              <a:ea typeface="Gill Sans"/>
              <a:cs typeface="Gill Sans"/>
              <a:sym typeface="Gill Sans"/>
            </a:endParaRPr>
          </a:p>
        </p:txBody>
      </p:sp>
      <p:sp>
        <p:nvSpPr>
          <p:cNvPr id="135" name="Google Shape;135;p3"/>
          <p:cNvSpPr txBox="1">
            <a:spLocks noGrp="1"/>
          </p:cNvSpPr>
          <p:nvPr>
            <p:ph type="body" idx="1"/>
          </p:nvPr>
        </p:nvSpPr>
        <p:spPr>
          <a:xfrm>
            <a:off x="71225" y="413850"/>
            <a:ext cx="9144000" cy="3200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000"/>
              </a:spcBef>
              <a:spcAft>
                <a:spcPts val="0"/>
              </a:spcAft>
              <a:buNone/>
            </a:pPr>
            <a:r>
              <a:rPr lang="en-US" sz="2400" u="sng">
                <a:solidFill>
                  <a:schemeClr val="dk1"/>
                </a:solidFill>
                <a:latin typeface="Gill Sans"/>
                <a:ea typeface="Gill Sans"/>
                <a:cs typeface="Gill Sans"/>
                <a:sym typeface="Gill Sans"/>
              </a:rPr>
              <a:t>Contributions</a:t>
            </a:r>
            <a:r>
              <a:rPr lang="en-US" sz="2400">
                <a:solidFill>
                  <a:schemeClr val="dk1"/>
                </a:solidFill>
                <a:latin typeface="Gill Sans"/>
                <a:ea typeface="Gill Sans"/>
                <a:cs typeface="Gill Sans"/>
                <a:sym typeface="Gill Sans"/>
              </a:rPr>
              <a:t>:</a:t>
            </a:r>
            <a:endParaRPr sz="2400">
              <a:solidFill>
                <a:schemeClr val="dk1"/>
              </a:solidFill>
              <a:latin typeface="Gill Sans"/>
              <a:ea typeface="Gill Sans"/>
              <a:cs typeface="Gill Sans"/>
              <a:sym typeface="Gill Sans"/>
            </a:endParaRPr>
          </a:p>
          <a:p>
            <a:pPr marL="457200" lvl="0" indent="0" algn="l" rtl="0">
              <a:lnSpc>
                <a:spcPct val="115000"/>
              </a:lnSpc>
              <a:spcBef>
                <a:spcPts val="1000"/>
              </a:spcBef>
              <a:spcAft>
                <a:spcPts val="0"/>
              </a:spcAft>
              <a:buNone/>
            </a:pPr>
            <a:r>
              <a:rPr lang="en-US" sz="2400">
                <a:solidFill>
                  <a:schemeClr val="dk1"/>
                </a:solidFill>
                <a:latin typeface="Gill Sans"/>
                <a:ea typeface="Gill Sans"/>
                <a:cs typeface="Gill Sans"/>
                <a:sym typeface="Gill Sans"/>
              </a:rPr>
              <a:t>Provided emergency relief, education, healthcare, and climate adaptation.</a:t>
            </a:r>
            <a:endParaRPr sz="2400">
              <a:solidFill>
                <a:schemeClr val="dk1"/>
              </a:solidFill>
              <a:latin typeface="Gill Sans"/>
              <a:ea typeface="Gill Sans"/>
              <a:cs typeface="Gill Sans"/>
              <a:sym typeface="Gill Sans"/>
            </a:endParaRPr>
          </a:p>
          <a:p>
            <a:pPr marL="457200" lvl="0" indent="0" algn="l" rtl="0">
              <a:lnSpc>
                <a:spcPct val="115000"/>
              </a:lnSpc>
              <a:spcBef>
                <a:spcPts val="1000"/>
              </a:spcBef>
              <a:spcAft>
                <a:spcPts val="0"/>
              </a:spcAft>
              <a:buNone/>
            </a:pPr>
            <a:r>
              <a:rPr lang="en-US" sz="2400">
                <a:solidFill>
                  <a:schemeClr val="dk1"/>
                </a:solidFill>
                <a:latin typeface="Gill Sans"/>
                <a:ea typeface="Gill Sans"/>
                <a:cs typeface="Gill Sans"/>
                <a:sym typeface="Gill Sans"/>
              </a:rPr>
              <a:t>Supported governance, policy reforms, and capacity building.</a:t>
            </a:r>
            <a:endParaRPr sz="2400">
              <a:solidFill>
                <a:schemeClr val="dk1"/>
              </a:solidFill>
              <a:latin typeface="Gill Sans"/>
              <a:ea typeface="Gill Sans"/>
              <a:cs typeface="Gill Sans"/>
              <a:sym typeface="Gill Sans"/>
            </a:endParaRPr>
          </a:p>
          <a:p>
            <a:pPr marL="457200" lvl="0" indent="0" algn="l" rtl="0">
              <a:lnSpc>
                <a:spcPct val="115000"/>
              </a:lnSpc>
              <a:spcBef>
                <a:spcPts val="1000"/>
              </a:spcBef>
              <a:spcAft>
                <a:spcPts val="0"/>
              </a:spcAft>
              <a:buNone/>
            </a:pPr>
            <a:r>
              <a:rPr lang="en-US" sz="2400">
                <a:solidFill>
                  <a:schemeClr val="dk1"/>
                </a:solidFill>
                <a:latin typeface="Gill Sans"/>
                <a:ea typeface="Gill Sans"/>
                <a:cs typeface="Gill Sans"/>
                <a:sym typeface="Gill Sans"/>
              </a:rPr>
              <a:t>Created employment opportunities and market linkages.</a:t>
            </a:r>
            <a:endParaRPr sz="2400">
              <a:solidFill>
                <a:schemeClr val="dk1"/>
              </a:solidFill>
              <a:latin typeface="Gill Sans"/>
              <a:ea typeface="Gill Sans"/>
              <a:cs typeface="Gill Sans"/>
              <a:sym typeface="Gill Sans"/>
            </a:endParaRPr>
          </a:p>
          <a:p>
            <a:pPr marL="457200" marR="0" lvl="0" indent="0" algn="l" rtl="0">
              <a:lnSpc>
                <a:spcPct val="115000"/>
              </a:lnSpc>
              <a:spcBef>
                <a:spcPts val="1000"/>
              </a:spcBef>
              <a:spcAft>
                <a:spcPts val="0"/>
              </a:spcAft>
              <a:buNone/>
            </a:pPr>
            <a:r>
              <a:rPr lang="en-US" sz="2400" u="sng">
                <a:solidFill>
                  <a:schemeClr val="dk1"/>
                </a:solidFill>
                <a:latin typeface="Gill Sans"/>
                <a:ea typeface="Gill Sans"/>
                <a:cs typeface="Gill Sans"/>
                <a:sym typeface="Gill Sans"/>
              </a:rPr>
              <a:t>Drawbacks</a:t>
            </a:r>
            <a:r>
              <a:rPr lang="en-US" sz="2400">
                <a:solidFill>
                  <a:schemeClr val="dk1"/>
                </a:solidFill>
                <a:latin typeface="Gill Sans"/>
                <a:ea typeface="Gill Sans"/>
                <a:cs typeface="Gill Sans"/>
                <a:sym typeface="Gill Sans"/>
              </a:rPr>
              <a:t>:</a:t>
            </a:r>
            <a:endParaRPr sz="2400">
              <a:solidFill>
                <a:schemeClr val="dk1"/>
              </a:solidFill>
              <a:latin typeface="Gill Sans"/>
              <a:ea typeface="Gill Sans"/>
              <a:cs typeface="Gill Sans"/>
              <a:sym typeface="Gill Sans"/>
            </a:endParaRPr>
          </a:p>
          <a:p>
            <a:pPr marL="457200" marR="0" lvl="0" indent="0" algn="l" rtl="0">
              <a:lnSpc>
                <a:spcPct val="115000"/>
              </a:lnSpc>
              <a:spcBef>
                <a:spcPts val="1000"/>
              </a:spcBef>
              <a:spcAft>
                <a:spcPts val="0"/>
              </a:spcAft>
              <a:buNone/>
            </a:pPr>
            <a:r>
              <a:rPr lang="en-US" sz="2400">
                <a:solidFill>
                  <a:schemeClr val="dk1"/>
                </a:solidFill>
                <a:latin typeface="Gill Sans"/>
                <a:ea typeface="Gill Sans"/>
                <a:cs typeface="Gill Sans"/>
                <a:sym typeface="Gill Sans"/>
              </a:rPr>
              <a:t>Risk of long-term dependency.</a:t>
            </a:r>
            <a:endParaRPr sz="2400">
              <a:solidFill>
                <a:schemeClr val="dk1"/>
              </a:solidFill>
              <a:latin typeface="Gill Sans"/>
              <a:ea typeface="Gill Sans"/>
              <a:cs typeface="Gill Sans"/>
              <a:sym typeface="Gill Sans"/>
            </a:endParaRPr>
          </a:p>
          <a:p>
            <a:pPr marL="457200" marR="0" lvl="0" indent="0" algn="l" rtl="0">
              <a:lnSpc>
                <a:spcPct val="115000"/>
              </a:lnSpc>
              <a:spcBef>
                <a:spcPts val="1000"/>
              </a:spcBef>
              <a:spcAft>
                <a:spcPts val="0"/>
              </a:spcAft>
              <a:buNone/>
            </a:pPr>
            <a:r>
              <a:rPr lang="en-US" sz="2400">
                <a:solidFill>
                  <a:schemeClr val="dk1"/>
                </a:solidFill>
                <a:latin typeface="Gill Sans"/>
                <a:ea typeface="Gill Sans"/>
                <a:cs typeface="Gill Sans"/>
                <a:sym typeface="Gill Sans"/>
              </a:rPr>
              <a:t>Inefficiencies and misallocation of resources.</a:t>
            </a:r>
            <a:endParaRPr sz="2400">
              <a:solidFill>
                <a:schemeClr val="dk1"/>
              </a:solidFill>
              <a:latin typeface="Gill Sans"/>
              <a:ea typeface="Gill Sans"/>
              <a:cs typeface="Gill Sans"/>
              <a:sym typeface="Gill Sans"/>
            </a:endParaRPr>
          </a:p>
          <a:p>
            <a:pPr marL="457200" marR="0" lvl="0" indent="0" algn="l" rtl="0">
              <a:lnSpc>
                <a:spcPct val="115000"/>
              </a:lnSpc>
              <a:spcBef>
                <a:spcPts val="1000"/>
              </a:spcBef>
              <a:spcAft>
                <a:spcPts val="0"/>
              </a:spcAft>
              <a:buNone/>
            </a:pPr>
            <a:r>
              <a:rPr lang="en-US" sz="2400">
                <a:solidFill>
                  <a:schemeClr val="dk1"/>
                </a:solidFill>
                <a:latin typeface="Gill Sans"/>
                <a:ea typeface="Gill Sans"/>
                <a:cs typeface="Gill Sans"/>
                <a:sym typeface="Gill Sans"/>
              </a:rPr>
              <a:t>Political influence shaping aid distribution.</a:t>
            </a:r>
            <a:endParaRPr sz="2400">
              <a:solidFill>
                <a:schemeClr val="dk1"/>
              </a:solidFill>
              <a:latin typeface="Gill Sans"/>
              <a:ea typeface="Gill Sans"/>
              <a:cs typeface="Gill Sans"/>
              <a:sym typeface="Gill Sans"/>
            </a:endParaRPr>
          </a:p>
          <a:p>
            <a:pPr marL="457200" lvl="0" indent="0" algn="l" rtl="0">
              <a:lnSpc>
                <a:spcPct val="115000"/>
              </a:lnSpc>
              <a:spcBef>
                <a:spcPts val="1000"/>
              </a:spcBef>
              <a:spcAft>
                <a:spcPts val="0"/>
              </a:spcAft>
              <a:buNone/>
            </a:pPr>
            <a:endParaRPr sz="240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04bb8d6203_0_106"/>
          <p:cNvSpPr txBox="1">
            <a:spLocks noGrp="1"/>
          </p:cNvSpPr>
          <p:nvPr>
            <p:ph type="sldNum" idx="12"/>
          </p:nvPr>
        </p:nvSpPr>
        <p:spPr>
          <a:xfrm>
            <a:off x="6858000" y="4844639"/>
            <a:ext cx="2133600" cy="18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4</a:t>
            </a:fld>
            <a:endParaRPr/>
          </a:p>
        </p:txBody>
      </p:sp>
      <p:sp>
        <p:nvSpPr>
          <p:cNvPr id="142" name="Google Shape;142;g304bb8d6203_0_106"/>
          <p:cNvSpPr txBox="1">
            <a:spLocks noGrp="1"/>
          </p:cNvSpPr>
          <p:nvPr>
            <p:ph type="title"/>
          </p:nvPr>
        </p:nvSpPr>
        <p:spPr>
          <a:xfrm>
            <a:off x="686104" y="682922"/>
            <a:ext cx="77724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latin typeface="Gill Sans"/>
                <a:ea typeface="Gill Sans"/>
                <a:cs typeface="Gill Sans"/>
                <a:sym typeface="Gill Sans"/>
              </a:rPr>
              <a:t>Case Studies – The Impact of Aid Cuts</a:t>
            </a:r>
            <a:endParaRPr sz="3600">
              <a:latin typeface="Gill Sans"/>
              <a:ea typeface="Gill Sans"/>
              <a:cs typeface="Gill Sans"/>
              <a:sym typeface="Gill Sans"/>
            </a:endParaRPr>
          </a:p>
        </p:txBody>
      </p:sp>
      <p:sp>
        <p:nvSpPr>
          <p:cNvPr id="143" name="Google Shape;143;g304bb8d6203_0_106"/>
          <p:cNvSpPr txBox="1">
            <a:spLocks noGrp="1"/>
          </p:cNvSpPr>
          <p:nvPr>
            <p:ph type="body" idx="1"/>
          </p:nvPr>
        </p:nvSpPr>
        <p:spPr>
          <a:xfrm>
            <a:off x="685800" y="789098"/>
            <a:ext cx="7772400" cy="37083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457200" lvl="0" indent="-381000" algn="l" rtl="0">
              <a:lnSpc>
                <a:spcPct val="115000"/>
              </a:lnSpc>
              <a:spcBef>
                <a:spcPts val="1200"/>
              </a:spcBef>
              <a:spcAft>
                <a:spcPts val="0"/>
              </a:spcAft>
              <a:buClr>
                <a:schemeClr val="dk1"/>
              </a:buClr>
              <a:buSzPts val="2400"/>
              <a:buChar char="●"/>
            </a:pPr>
            <a:r>
              <a:rPr lang="en-US" sz="2400" b="1">
                <a:solidFill>
                  <a:schemeClr val="dk1"/>
                </a:solidFill>
                <a:latin typeface="Gill Sans"/>
                <a:ea typeface="Gill Sans"/>
                <a:cs typeface="Gill Sans"/>
                <a:sym typeface="Gill Sans"/>
              </a:rPr>
              <a:t>USAID Cuts:</a:t>
            </a:r>
            <a:r>
              <a:rPr lang="en-US" sz="2400">
                <a:solidFill>
                  <a:schemeClr val="dk1"/>
                </a:solidFill>
                <a:latin typeface="Gill Sans"/>
                <a:ea typeface="Gill Sans"/>
                <a:cs typeface="Gill Sans"/>
                <a:sym typeface="Gill Sans"/>
              </a:rPr>
              <a:t> Shutdown of key pastoral livelihood projects, governance reforms.</a:t>
            </a:r>
            <a:endParaRPr sz="2400">
              <a:solidFill>
                <a:schemeClr val="dk1"/>
              </a:solidFill>
              <a:latin typeface="Gill Sans"/>
              <a:ea typeface="Gill Sans"/>
              <a:cs typeface="Gill Sans"/>
              <a:sym typeface="Gill Sans"/>
            </a:endParaRPr>
          </a:p>
          <a:p>
            <a:pPr marL="457200" lvl="0" indent="0" algn="l" rtl="0">
              <a:lnSpc>
                <a:spcPct val="115000"/>
              </a:lnSpc>
              <a:spcBef>
                <a:spcPts val="1200"/>
              </a:spcBef>
              <a:spcAft>
                <a:spcPts val="0"/>
              </a:spcAft>
              <a:buNone/>
            </a:pPr>
            <a:endParaRPr sz="2400">
              <a:solidFill>
                <a:schemeClr val="dk1"/>
              </a:solidFill>
              <a:latin typeface="Gill Sans"/>
              <a:ea typeface="Gill Sans"/>
              <a:cs typeface="Gill Sans"/>
              <a:sym typeface="Gill Sans"/>
            </a:endParaRPr>
          </a:p>
          <a:p>
            <a:pPr marL="457200" lvl="0" indent="-381000" algn="l" rtl="0">
              <a:lnSpc>
                <a:spcPct val="115000"/>
              </a:lnSpc>
              <a:spcBef>
                <a:spcPts val="1200"/>
              </a:spcBef>
              <a:spcAft>
                <a:spcPts val="0"/>
              </a:spcAft>
              <a:buClr>
                <a:schemeClr val="dk1"/>
              </a:buClr>
              <a:buSzPts val="2400"/>
              <a:buChar char="●"/>
            </a:pPr>
            <a:r>
              <a:rPr lang="en-US" sz="2400" b="1">
                <a:solidFill>
                  <a:schemeClr val="dk1"/>
                </a:solidFill>
                <a:latin typeface="Gill Sans"/>
                <a:ea typeface="Gill Sans"/>
                <a:cs typeface="Gill Sans"/>
                <a:sym typeface="Gill Sans"/>
              </a:rPr>
              <a:t>UK &amp; EU Reductions:</a:t>
            </a:r>
            <a:r>
              <a:rPr lang="en-US" sz="2400">
                <a:solidFill>
                  <a:schemeClr val="dk1"/>
                </a:solidFill>
                <a:latin typeface="Gill Sans"/>
                <a:ea typeface="Gill Sans"/>
                <a:cs typeface="Gill Sans"/>
                <a:sym typeface="Gill Sans"/>
              </a:rPr>
              <a:t> Impact on climate adaptation and resilience programs.</a:t>
            </a:r>
            <a:endParaRPr sz="2400">
              <a:solidFill>
                <a:schemeClr val="dk1"/>
              </a:solidFill>
              <a:latin typeface="Gill Sans"/>
              <a:ea typeface="Gill Sans"/>
              <a:cs typeface="Gill Sans"/>
              <a:sym typeface="Gill Sans"/>
            </a:endParaRPr>
          </a:p>
          <a:p>
            <a:pPr marL="0" lvl="0" indent="0" algn="l" rtl="0">
              <a:spcBef>
                <a:spcPts val="1200"/>
              </a:spcBef>
              <a:spcAft>
                <a:spcPts val="0"/>
              </a:spcAft>
              <a:buNone/>
            </a:pPr>
            <a:endParaRPr sz="240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a:spLocks noGrp="1"/>
          </p:cNvSpPr>
          <p:nvPr>
            <p:ph type="body" idx="1"/>
          </p:nvPr>
        </p:nvSpPr>
        <p:spPr>
          <a:xfrm>
            <a:off x="679513" y="-10986"/>
            <a:ext cx="7668900" cy="103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Example PEACE III in East Africa</a:t>
            </a:r>
            <a:endParaRPr/>
          </a:p>
          <a:p>
            <a:pPr marL="684212" marR="0" lvl="1" indent="-230187" algn="l" rtl="0">
              <a:lnSpc>
                <a:spcPct val="100000"/>
              </a:lnSpc>
              <a:spcBef>
                <a:spcPts val="800"/>
              </a:spcBef>
              <a:spcAft>
                <a:spcPts val="0"/>
              </a:spcAft>
              <a:buClr>
                <a:srgbClr val="6C6463"/>
              </a:buClr>
              <a:buSzPts val="1600"/>
              <a:buFont typeface="Arial"/>
              <a:buChar char="–"/>
            </a:pPr>
            <a:r>
              <a:rPr lang="en-US"/>
              <a:t>Strengthen local cross-border management systems</a:t>
            </a:r>
            <a:r>
              <a:rPr lang="en-US" sz="1600" b="0" i="0" u="none" strike="noStrike" cap="none">
                <a:solidFill>
                  <a:srgbClr val="6C6463"/>
                </a:solidFill>
                <a:latin typeface="Cabin"/>
                <a:ea typeface="Cabin"/>
                <a:cs typeface="Cabin"/>
                <a:sym typeface="Cabin"/>
              </a:rPr>
              <a:t> </a:t>
            </a:r>
            <a:endParaRPr sz="1600" b="0" i="0" u="none" strike="noStrike" cap="none">
              <a:solidFill>
                <a:srgbClr val="6C6463"/>
              </a:solidFill>
              <a:latin typeface="Cabin"/>
              <a:ea typeface="Cabin"/>
              <a:cs typeface="Cabin"/>
              <a:sym typeface="Cabin"/>
            </a:endParaRPr>
          </a:p>
          <a:p>
            <a:pPr marL="684213" marR="0" lvl="1" indent="-230186" algn="l" rtl="0">
              <a:lnSpc>
                <a:spcPct val="100000"/>
              </a:lnSpc>
              <a:spcBef>
                <a:spcPts val="800"/>
              </a:spcBef>
              <a:spcAft>
                <a:spcPts val="0"/>
              </a:spcAft>
              <a:buClr>
                <a:srgbClr val="6C6463"/>
              </a:buClr>
              <a:buSzPts val="1600"/>
              <a:buFont typeface="Arial"/>
              <a:buChar char="–"/>
            </a:pPr>
            <a:r>
              <a:rPr lang="en-US"/>
              <a:t>Improve responsiveness of regional/national institutions to cross-border conflict</a:t>
            </a:r>
            <a:endParaRPr/>
          </a:p>
        </p:txBody>
      </p:sp>
      <p:sp>
        <p:nvSpPr>
          <p:cNvPr id="149" name="Google Shape;149;p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600" b="0" i="0" u="none" strike="noStrike" cap="none">
                <a:solidFill>
                  <a:srgbClr val="FFFFFF"/>
                </a:solidFill>
                <a:latin typeface="Cabin"/>
                <a:ea typeface="Cabin"/>
                <a:cs typeface="Cabin"/>
                <a:sym typeface="Cabin"/>
              </a:rPr>
              <a:t>3/16/2017</a:t>
            </a:r>
            <a:endParaRPr sz="600" b="0" i="0" u="none" strike="noStrike" cap="none">
              <a:solidFill>
                <a:srgbClr val="FFFFFF"/>
              </a:solidFill>
              <a:latin typeface="Cabin"/>
              <a:ea typeface="Cabin"/>
              <a:cs typeface="Cabin"/>
              <a:sym typeface="Cabin"/>
            </a:endParaRPr>
          </a:p>
        </p:txBody>
      </p:sp>
      <p:sp>
        <p:nvSpPr>
          <p:cNvPr id="150" name="Google Shape;150;p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600" b="0" i="0" u="none" strike="noStrike" cap="none">
                <a:solidFill>
                  <a:srgbClr val="FFFFFF"/>
                </a:solidFill>
                <a:latin typeface="Cabin"/>
                <a:ea typeface="Cabin"/>
                <a:cs typeface="Cabin"/>
                <a:sym typeface="Cabin"/>
              </a:rPr>
              <a:t>FOOTER GOES HERE</a:t>
            </a:r>
            <a:endParaRPr sz="600" b="0" i="0" u="none" strike="noStrike" cap="none">
              <a:solidFill>
                <a:srgbClr val="FFFFFF"/>
              </a:solidFill>
              <a:latin typeface="Cabin"/>
              <a:ea typeface="Cabin"/>
              <a:cs typeface="Cabin"/>
              <a:sym typeface="Cabin"/>
            </a:endParaRPr>
          </a:p>
        </p:txBody>
      </p:sp>
      <p:sp>
        <p:nvSpPr>
          <p:cNvPr id="151" name="Google Shape;151;p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600"/>
              <a:buNone/>
            </a:pPr>
            <a:fld id="{00000000-1234-1234-1234-123412341234}" type="slidenum">
              <a:rPr lang="en-US" sz="600" b="0" i="0" u="none" strike="noStrike" cap="none">
                <a:solidFill>
                  <a:srgbClr val="FFFFFF"/>
                </a:solidFill>
                <a:latin typeface="Cabin"/>
                <a:ea typeface="Cabin"/>
                <a:cs typeface="Cabin"/>
                <a:sym typeface="Cabin"/>
              </a:rPr>
              <a:t>5</a:t>
            </a:fld>
            <a:endParaRPr sz="600" b="0" i="0" u="none" strike="noStrike" cap="none">
              <a:solidFill>
                <a:srgbClr val="FFFFFF"/>
              </a:solidFill>
              <a:latin typeface="Cabin"/>
              <a:ea typeface="Cabin"/>
              <a:cs typeface="Cabin"/>
              <a:sym typeface="Cabin"/>
            </a:endParaRPr>
          </a:p>
        </p:txBody>
      </p:sp>
      <p:sp>
        <p:nvSpPr>
          <p:cNvPr id="152" name="Google Shape;152;p4"/>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600"/>
              <a:buFont typeface="Arial"/>
              <a:buNone/>
            </a:pPr>
            <a:endParaRPr sz="600" b="0" i="0" u="none" strike="noStrike" cap="none" dirty="0">
              <a:solidFill>
                <a:srgbClr val="FFFFFF"/>
              </a:solidFill>
              <a:latin typeface="Cabin"/>
              <a:ea typeface="Cabin"/>
              <a:cs typeface="Cabin"/>
              <a:sym typeface="Cabin"/>
            </a:endParaRPr>
          </a:p>
        </p:txBody>
      </p:sp>
      <p:sp>
        <p:nvSpPr>
          <p:cNvPr id="153" name="Google Shape;153;p4"/>
          <p:cNvSpPr txBox="1">
            <a:spLocks noGrp="1"/>
          </p:cNvSpPr>
          <p:nvPr>
            <p:ph type="title"/>
          </p:nvPr>
        </p:nvSpPr>
        <p:spPr>
          <a:xfrm>
            <a:off x="172173" y="1235296"/>
            <a:ext cx="8176240" cy="55615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651D32"/>
              </a:buClr>
              <a:buSzPts val="2400"/>
              <a:buFont typeface="Cabin"/>
              <a:buNone/>
            </a:pPr>
            <a:r>
              <a:rPr lang="en-US" sz="2400" b="0" i="0" u="none" strike="noStrike" cap="none" dirty="0">
                <a:solidFill>
                  <a:srgbClr val="651D32"/>
                </a:solidFill>
                <a:latin typeface="Cabin"/>
                <a:ea typeface="Cabin"/>
                <a:cs typeface="Cabin"/>
                <a:sym typeface="Cabin"/>
              </a:rPr>
              <a:t> </a:t>
            </a:r>
            <a:endParaRPr dirty="0"/>
          </a:p>
          <a:p>
            <a:pPr marL="0" marR="0" lvl="0" indent="0" algn="ctr" rtl="0">
              <a:lnSpc>
                <a:spcPct val="100000"/>
              </a:lnSpc>
              <a:spcBef>
                <a:spcPts val="0"/>
              </a:spcBef>
              <a:spcAft>
                <a:spcPts val="0"/>
              </a:spcAft>
              <a:buClr>
                <a:srgbClr val="651D32"/>
              </a:buClr>
              <a:buSzPts val="2400"/>
              <a:buFont typeface="Cabin"/>
              <a:buNone/>
            </a:pPr>
            <a:r>
              <a:rPr lang="en-US" dirty="0"/>
              <a:t>Objectives, Target Groups, and Key Institutions for PEACE III</a:t>
            </a:r>
            <a:endParaRPr dirty="0"/>
          </a:p>
        </p:txBody>
      </p:sp>
      <p:pic>
        <p:nvPicPr>
          <p:cNvPr id="154" name="Google Shape;154;p4"/>
          <p:cNvPicPr preferRelativeResize="0"/>
          <p:nvPr/>
        </p:nvPicPr>
        <p:blipFill rotWithShape="1">
          <a:blip r:embed="rId3">
            <a:alphaModFix/>
          </a:blip>
          <a:srcRect/>
          <a:stretch/>
        </p:blipFill>
        <p:spPr>
          <a:xfrm>
            <a:off x="1616075" y="1880625"/>
            <a:ext cx="5241924" cy="315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600"/>
              <a:buNone/>
            </a:pPr>
            <a:fld id="{00000000-1234-1234-1234-123412341234}" type="slidenum">
              <a:rPr lang="en-US" sz="600" b="0" i="0" u="none" strike="noStrike" cap="none">
                <a:solidFill>
                  <a:srgbClr val="FFFFFF"/>
                </a:solidFill>
                <a:latin typeface="Cabin"/>
                <a:ea typeface="Cabin"/>
                <a:cs typeface="Cabin"/>
                <a:sym typeface="Cabin"/>
              </a:rPr>
              <a:t>6</a:t>
            </a:fld>
            <a:endParaRPr sz="600" b="0" i="0" u="none" strike="noStrike" cap="none">
              <a:solidFill>
                <a:srgbClr val="FFFFFF"/>
              </a:solidFill>
              <a:latin typeface="Cabin"/>
              <a:ea typeface="Cabin"/>
              <a:cs typeface="Cabin"/>
              <a:sym typeface="Cabin"/>
            </a:endParaRPr>
          </a:p>
        </p:txBody>
      </p:sp>
      <p:sp>
        <p:nvSpPr>
          <p:cNvPr id="160" name="Google Shape;160;p5"/>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600"/>
              <a:buFont typeface="Arial"/>
              <a:buNone/>
            </a:pPr>
            <a:endParaRPr sz="600" b="0" i="0" u="none" strike="noStrike" cap="none">
              <a:solidFill>
                <a:srgbClr val="FFFFFF"/>
              </a:solidFill>
              <a:latin typeface="Cabin"/>
              <a:ea typeface="Cabin"/>
              <a:cs typeface="Cabin"/>
              <a:sym typeface="Cabin"/>
            </a:endParaRPr>
          </a:p>
        </p:txBody>
      </p:sp>
      <p:pic>
        <p:nvPicPr>
          <p:cNvPr id="161" name="Google Shape;161;p5"/>
          <p:cNvPicPr preferRelativeResize="0"/>
          <p:nvPr/>
        </p:nvPicPr>
        <p:blipFill rotWithShape="1">
          <a:blip r:embed="rId3">
            <a:alphaModFix/>
          </a:blip>
          <a:srcRect/>
          <a:stretch/>
        </p:blipFill>
        <p:spPr>
          <a:xfrm>
            <a:off x="2203563" y="223950"/>
            <a:ext cx="4736874" cy="4736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7</a:t>
            </a:fld>
            <a:endParaRPr/>
          </a:p>
        </p:txBody>
      </p:sp>
      <p:sp>
        <p:nvSpPr>
          <p:cNvPr id="168" name="Google Shape;168;p6"/>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t>Why Are Donors Retreating?</a:t>
            </a:r>
            <a:endParaRPr/>
          </a:p>
        </p:txBody>
      </p:sp>
      <p:sp>
        <p:nvSpPr>
          <p:cNvPr id="169" name="Google Shape;169;p6"/>
          <p:cNvSpPr txBox="1">
            <a:spLocks noGrp="1"/>
          </p:cNvSpPr>
          <p:nvPr>
            <p:ph type="body" idx="1"/>
          </p:nvPr>
        </p:nvSpPr>
        <p:spPr>
          <a:xfrm>
            <a:off x="685800" y="1144624"/>
            <a:ext cx="7772400" cy="335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USA: Shift to an "America First" approach, USAID absorption into the State Department.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UK: Redirection of funds from aid to defense.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EU: Budget reallocations due to crises (Ukraine, Gaza, Syria).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8</a:t>
            </a:fld>
            <a:endParaRPr/>
          </a:p>
        </p:txBody>
      </p:sp>
      <p:sp>
        <p:nvSpPr>
          <p:cNvPr id="176" name="Google Shape;176;p7"/>
          <p:cNvSpPr txBox="1">
            <a:spLocks noGrp="1"/>
          </p:cNvSpPr>
          <p:nvPr>
            <p:ph type="title"/>
          </p:nvPr>
        </p:nvSpPr>
        <p:spPr>
          <a:xfrm>
            <a:off x="685804" y="350427"/>
            <a:ext cx="7772400" cy="36156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lt2"/>
                </a:solidFill>
              </a:rPr>
              <a:t>Climate Vulnerability, Turkana</a:t>
            </a:r>
            <a:endParaRPr/>
          </a:p>
        </p:txBody>
      </p:sp>
      <p:sp>
        <p:nvSpPr>
          <p:cNvPr id="177" name="Google Shape;177;p7"/>
          <p:cNvSpPr txBox="1">
            <a:spLocks noGrp="1"/>
          </p:cNvSpPr>
          <p:nvPr>
            <p:ph type="body" idx="1"/>
          </p:nvPr>
        </p:nvSpPr>
        <p:spPr>
          <a:xfrm>
            <a:off x="230775" y="621825"/>
            <a:ext cx="8384100" cy="413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 </a:t>
            </a:r>
            <a:endParaRPr/>
          </a:p>
          <a:p>
            <a:pPr marL="0" marR="0" lvl="0" indent="0" algn="l" rtl="0">
              <a:lnSpc>
                <a:spcPct val="100000"/>
              </a:lnSpc>
              <a:spcBef>
                <a:spcPts val="0"/>
              </a:spcBef>
              <a:spcAft>
                <a:spcPts val="0"/>
              </a:spcAft>
              <a:buNone/>
            </a:pPr>
            <a:r>
              <a:rPr lang="en-US" sz="2200"/>
              <a:t>If the trend continues, more regions will face aid dependency crises.</a:t>
            </a:r>
            <a:endParaRPr sz="2200"/>
          </a:p>
          <a:p>
            <a:pPr marL="0" marR="0" lvl="0" indent="0" algn="l" rtl="0">
              <a:lnSpc>
                <a:spcPct val="100000"/>
              </a:lnSpc>
              <a:spcBef>
                <a:spcPts val="0"/>
              </a:spcBef>
              <a:spcAft>
                <a:spcPts val="0"/>
              </a:spcAft>
              <a:buNone/>
            </a:pPr>
            <a:r>
              <a:rPr lang="en-US" sz="2200"/>
              <a:t>Importance of developing local resilience and self-sufficiency.</a:t>
            </a:r>
            <a:endParaRPr sz="2200"/>
          </a:p>
          <a:p>
            <a:pPr marL="0" marR="0" lvl="0" indent="0" algn="l" rtl="0">
              <a:lnSpc>
                <a:spcPct val="100000"/>
              </a:lnSpc>
              <a:spcBef>
                <a:spcPts val="0"/>
              </a:spcBef>
              <a:spcAft>
                <a:spcPts val="0"/>
              </a:spcAft>
              <a:buNone/>
            </a:pPr>
            <a:r>
              <a:rPr lang="en-US" sz="2200"/>
              <a:t>Need for gradual transition strategies rather than abrupt aid cuts.</a:t>
            </a:r>
            <a:endParaRPr sz="1700">
              <a:solidFill>
                <a:schemeClr val="dk1"/>
              </a:solidFill>
              <a:latin typeface="Arial"/>
              <a:ea typeface="Arial"/>
              <a:cs typeface="Arial"/>
              <a:sym typeface="Arial"/>
            </a:endParaRPr>
          </a:p>
          <a:p>
            <a:pPr marL="0" lvl="0" indent="0" algn="l" rtl="0">
              <a:lnSpc>
                <a:spcPct val="100000"/>
              </a:lnSpc>
              <a:spcBef>
                <a:spcPts val="1000"/>
              </a:spcBef>
              <a:spcAft>
                <a:spcPts val="800"/>
              </a:spcAft>
              <a:buSzPts val="1600"/>
              <a:buNone/>
            </a:pPr>
            <a:endParaRPr>
              <a:solidFill>
                <a:schemeClr val="accent3"/>
              </a:solidFill>
            </a:endParaRPr>
          </a:p>
        </p:txBody>
      </p:sp>
      <p:sp>
        <p:nvSpPr>
          <p:cNvPr id="178" name="Google Shape;178;p7"/>
          <p:cNvSpPr txBox="1">
            <a:spLocks noGrp="1"/>
          </p:cNvSpPr>
          <p:nvPr>
            <p:ph type="title"/>
          </p:nvPr>
        </p:nvSpPr>
        <p:spPr>
          <a:xfrm>
            <a:off x="927954" y="69510"/>
            <a:ext cx="7772400" cy="461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t>Future Risks &amp; The Need for an Exit Strategy</a:t>
            </a:r>
            <a:endParaRPr/>
          </a:p>
        </p:txBody>
      </p:sp>
      <p:pic>
        <p:nvPicPr>
          <p:cNvPr id="179" name="Google Shape;179;p7"/>
          <p:cNvPicPr preferRelativeResize="0"/>
          <p:nvPr/>
        </p:nvPicPr>
        <p:blipFill rotWithShape="1">
          <a:blip r:embed="rId3">
            <a:alphaModFix/>
          </a:blip>
          <a:srcRect/>
          <a:stretch/>
        </p:blipFill>
        <p:spPr>
          <a:xfrm>
            <a:off x="5269500" y="2297050"/>
            <a:ext cx="3002988" cy="2252250"/>
          </a:xfrm>
          <a:prstGeom prst="rect">
            <a:avLst/>
          </a:prstGeom>
          <a:noFill/>
          <a:ln>
            <a:noFill/>
          </a:ln>
          <a:effectLst>
            <a:outerShdw blurRad="671513" dist="200025" dir="5340000" algn="bl" rotWithShape="0">
              <a:srgbClr val="000000">
                <a:alpha val="0"/>
              </a:srgbClr>
            </a:outerShdw>
          </a:effectLst>
        </p:spPr>
      </p:pic>
      <p:pic>
        <p:nvPicPr>
          <p:cNvPr id="180" name="Google Shape;180;p7"/>
          <p:cNvPicPr preferRelativeResize="0"/>
          <p:nvPr/>
        </p:nvPicPr>
        <p:blipFill rotWithShape="1">
          <a:blip r:embed="rId4">
            <a:alphaModFix/>
          </a:blip>
          <a:srcRect/>
          <a:stretch/>
        </p:blipFill>
        <p:spPr>
          <a:xfrm>
            <a:off x="1285105" y="2271501"/>
            <a:ext cx="3071149" cy="2303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US"/>
              <a:t>9</a:t>
            </a:fld>
            <a:endParaRPr/>
          </a:p>
        </p:txBody>
      </p:sp>
      <p:sp>
        <p:nvSpPr>
          <p:cNvPr id="187" name="Google Shape;187;p8"/>
          <p:cNvSpPr txBox="1">
            <a:spLocks noGrp="1"/>
          </p:cNvSpPr>
          <p:nvPr>
            <p:ph type="title"/>
          </p:nvPr>
        </p:nvSpPr>
        <p:spPr>
          <a:xfrm>
            <a:off x="515179" y="116122"/>
            <a:ext cx="7772400" cy="461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sz="2800"/>
              <a:t>Alternative Models for Development</a:t>
            </a:r>
            <a:endParaRPr sz="2800"/>
          </a:p>
        </p:txBody>
      </p:sp>
      <p:sp>
        <p:nvSpPr>
          <p:cNvPr id="188" name="Google Shape;188;p8"/>
          <p:cNvSpPr txBox="1">
            <a:spLocks noGrp="1"/>
          </p:cNvSpPr>
          <p:nvPr>
            <p:ph type="body" idx="1"/>
          </p:nvPr>
        </p:nvSpPr>
        <p:spPr>
          <a:xfrm>
            <a:off x="685800" y="727513"/>
            <a:ext cx="7772400" cy="29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a:solidFill>
                  <a:srgbClr val="000000"/>
                </a:solidFill>
              </a:rPr>
              <a:t>Blended Finance &amp; Impact Investments: Attracting private capital for social impact.</a:t>
            </a:r>
            <a:endParaRPr sz="2000">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2000">
              <a:solidFill>
                <a:srgbClr val="000000"/>
              </a:solidFill>
            </a:endParaRPr>
          </a:p>
          <a:p>
            <a:pPr marL="0" marR="0" lvl="0" indent="0" algn="l" rtl="0">
              <a:lnSpc>
                <a:spcPct val="100000"/>
              </a:lnSpc>
              <a:spcBef>
                <a:spcPts val="0"/>
              </a:spcBef>
              <a:spcAft>
                <a:spcPts val="0"/>
              </a:spcAft>
              <a:buClr>
                <a:srgbClr val="000000"/>
              </a:buClr>
              <a:buSzPts val="1600"/>
              <a:buFont typeface="Arial"/>
              <a:buNone/>
            </a:pPr>
            <a:r>
              <a:rPr lang="en-US" sz="2000">
                <a:solidFill>
                  <a:srgbClr val="000000"/>
                </a:solidFill>
              </a:rPr>
              <a:t>Public-Private Partnerships (PPPs): Ensuring service delivery sustainability.</a:t>
            </a:r>
            <a:endParaRPr sz="2000">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2000">
              <a:solidFill>
                <a:srgbClr val="000000"/>
              </a:solidFill>
            </a:endParaRPr>
          </a:p>
          <a:p>
            <a:pPr marL="0" marR="0" lvl="0" indent="0" algn="l" rtl="0">
              <a:lnSpc>
                <a:spcPct val="100000"/>
              </a:lnSpc>
              <a:spcBef>
                <a:spcPts val="0"/>
              </a:spcBef>
              <a:spcAft>
                <a:spcPts val="0"/>
              </a:spcAft>
              <a:buClr>
                <a:srgbClr val="000000"/>
              </a:buClr>
              <a:buSzPts val="1600"/>
              <a:buFont typeface="Arial"/>
              <a:buNone/>
            </a:pPr>
            <a:r>
              <a:rPr lang="en-US" sz="2000">
                <a:solidFill>
                  <a:srgbClr val="000000"/>
                </a:solidFill>
              </a:rPr>
              <a:t>Strengthening Local Economies: Supporting Micro, Small, and Medium Enterprises (MSMEs).</a:t>
            </a:r>
            <a:endParaRPr sz="2000">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2000">
              <a:solidFill>
                <a:srgbClr val="000000"/>
              </a:solidFill>
            </a:endParaRPr>
          </a:p>
          <a:p>
            <a:pPr marL="0" marR="0" lvl="0" indent="0" algn="l" rtl="0">
              <a:lnSpc>
                <a:spcPct val="100000"/>
              </a:lnSpc>
              <a:spcBef>
                <a:spcPts val="0"/>
              </a:spcBef>
              <a:spcAft>
                <a:spcPts val="0"/>
              </a:spcAft>
              <a:buClr>
                <a:srgbClr val="000000"/>
              </a:buClr>
              <a:buSzPts val="1600"/>
              <a:buFont typeface="Arial"/>
              <a:buNone/>
            </a:pPr>
            <a:r>
              <a:rPr lang="en-US" sz="2000">
                <a:solidFill>
                  <a:srgbClr val="000000"/>
                </a:solidFill>
              </a:rPr>
              <a:t>Sovereign Wealth Funds &amp; Infrastructure Investments: Examples from Botswana, Namibia, and South Africa.</a:t>
            </a:r>
            <a:endParaRPr sz="2000">
              <a:solidFill>
                <a:srgbClr val="000000"/>
              </a:solidFill>
            </a:endParaRPr>
          </a:p>
          <a:p>
            <a:pPr marL="0" marR="0" lvl="0" indent="0" algn="l" rtl="0">
              <a:lnSpc>
                <a:spcPct val="100000"/>
              </a:lnSpc>
              <a:spcBef>
                <a:spcPts val="0"/>
              </a:spcBef>
              <a:spcAft>
                <a:spcPts val="0"/>
              </a:spcAft>
              <a:buSzPts val="1600"/>
              <a:buNone/>
            </a:pPr>
            <a:endParaRPr sz="20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868</Words>
  <Application>Microsoft Macintosh PowerPoint</Application>
  <PresentationFormat>Custom</PresentationFormat>
  <Paragraphs>122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Cabin</vt:lpstr>
      <vt:lpstr>Play</vt:lpstr>
      <vt:lpstr>Gill Sans</vt:lpstr>
      <vt:lpstr>Calibri</vt:lpstr>
      <vt:lpstr>Arial</vt:lpstr>
      <vt:lpstr>Office Theme</vt:lpstr>
      <vt:lpstr>     Pastoral Systems and Reductions in Aid: Fallout from international Aid Cuts, Challenges and Prospects </vt:lpstr>
      <vt:lpstr>Introduction </vt:lpstr>
      <vt:lpstr>The Aid Model</vt:lpstr>
      <vt:lpstr>Case Studies – The Impact of Aid Cuts</vt:lpstr>
      <vt:lpstr>  Objectives, Target Groups, and Key Institutions for PEACE III</vt:lpstr>
      <vt:lpstr>PowerPoint Presentation</vt:lpstr>
      <vt:lpstr>Why Are Donors Retreating?</vt:lpstr>
      <vt:lpstr>Climate Vulnerability, Turkana</vt:lpstr>
      <vt:lpstr>Alternative Models for Development</vt:lpstr>
      <vt:lpstr>   The Way Forward – A Sustainable Future</vt:lpstr>
      <vt:lpstr>Opportunities for Collaborative Governance and Decision Making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Pastoral Systems and Reductions in Aid: Fallout from international Aid Cuts, Challenges and Prospects </dc:title>
  <dc:creator>Rearick, Kyle (DCHA/PPM:AAAS)</dc:creator>
  <cp:lastModifiedBy>Microsoft Office User</cp:lastModifiedBy>
  <cp:revision>4</cp:revision>
  <dcterms:modified xsi:type="dcterms:W3CDTF">2025-05-16T15:17:09Z</dcterms:modified>
</cp:coreProperties>
</file>